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85" r:id="rId3"/>
    <p:sldId id="286" r:id="rId4"/>
    <p:sldId id="287" r:id="rId5"/>
    <p:sldId id="288" r:id="rId6"/>
    <p:sldId id="289" r:id="rId7"/>
    <p:sldId id="290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11893"/>
    <a:srgbClr val="001279"/>
    <a:srgbClr val="7D0001"/>
    <a:srgbClr val="7A0000"/>
    <a:srgbClr val="7D0000"/>
    <a:srgbClr val="745127"/>
    <a:srgbClr val="454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4"/>
    <p:restoredTop sz="94687"/>
  </p:normalViewPr>
  <p:slideViewPr>
    <p:cSldViewPr snapToGrid="0" snapToObjects="1">
      <p:cViewPr varScale="1">
        <p:scale>
          <a:sx n="225" d="100"/>
          <a:sy n="225" d="100"/>
        </p:scale>
        <p:origin x="60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EFC8-FE54-7842-94EC-2A165405D1D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94E1A-7FF9-6649-BD58-0CDCE9210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3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4E1A-7FF9-6649-BD58-0CDCE9210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4E1A-7FF9-6649-BD58-0CDCE92104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6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4E1A-7FF9-6649-BD58-0CDCE92104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2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4E1A-7FF9-6649-BD58-0CDCE92104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7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4E1A-7FF9-6649-BD58-0CDCE92104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05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4E1A-7FF9-6649-BD58-0CDCE92104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9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794" y="4036741"/>
            <a:ext cx="9144000" cy="1085717"/>
          </a:xfrm>
          <a:prstGeom prst="rect">
            <a:avLst/>
          </a:prstGeom>
          <a:solidFill>
            <a:srgbClr val="001279"/>
          </a:solidFill>
          <a:ln>
            <a:noFill/>
          </a:ln>
          <a:effectLst>
            <a:outerShdw blurRad="50800" dist="762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372775"/>
            <a:ext cx="7583488" cy="1791877"/>
          </a:xfrm>
        </p:spPr>
        <p:txBody>
          <a:bodyPr anchor="b" anchorCtr="0"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2754464"/>
            <a:ext cx="7583487" cy="692465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356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085717"/>
          </a:xfrm>
          <a:prstGeom prst="rect">
            <a:avLst/>
          </a:prstGeom>
          <a:solidFill>
            <a:srgbClr val="001279"/>
          </a:soli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5388" y="47066"/>
            <a:ext cx="8729672" cy="1027391"/>
          </a:xfrm>
        </p:spPr>
        <p:txBody>
          <a:bodyPr/>
          <a:lstStyle>
            <a:lvl1pPr>
              <a:lnSpc>
                <a:spcPct val="90000"/>
              </a:lnSpc>
              <a:defRPr sz="3000"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  <a:effectLst/>
                <a:latin typeface="Arial"/>
                <a:cs typeface="Arial"/>
              </a:defRPr>
            </a:lvl2pPr>
            <a:lvl3pPr>
              <a:defRPr>
                <a:solidFill>
                  <a:schemeClr val="tx1"/>
                </a:solidFill>
                <a:effectLst/>
                <a:latin typeface="Arial"/>
                <a:cs typeface="Arial"/>
              </a:defRPr>
            </a:lvl3pPr>
            <a:lvl4pPr>
              <a:defRPr>
                <a:solidFill>
                  <a:schemeClr val="tx1"/>
                </a:solidFill>
                <a:effectLst/>
                <a:latin typeface="Arial"/>
                <a:cs typeface="Arial"/>
              </a:defRPr>
            </a:lvl4pPr>
            <a:lvl5pPr>
              <a:defRPr>
                <a:solidFill>
                  <a:schemeClr val="tx1"/>
                </a:solidFill>
                <a:effectLst/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63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794" y="1571625"/>
            <a:ext cx="9144000" cy="3550833"/>
          </a:xfrm>
          <a:prstGeom prst="rect">
            <a:avLst/>
          </a:prstGeom>
          <a:solidFill>
            <a:srgbClr val="001279"/>
          </a:solidFill>
          <a:ln>
            <a:noFill/>
          </a:ln>
          <a:effectLst>
            <a:outerShdw blurRad="50800" dist="762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0256" y="1871494"/>
            <a:ext cx="7583487" cy="127651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Thank You!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09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47066"/>
            <a:ext cx="7583488" cy="962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371601"/>
            <a:ext cx="7583488" cy="322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271731" y="4832928"/>
            <a:ext cx="872269" cy="215444"/>
          </a:xfrm>
          <a:prstGeom prst="rect">
            <a:avLst/>
          </a:prstGeom>
          <a:noFill/>
        </p:spPr>
        <p:txBody>
          <a:bodyPr wrap="square" tIns="0" rIns="0" bIns="0" rtlCol="0" anchor="ctr" anchorCtr="0">
            <a:spAutoFit/>
          </a:bodyPr>
          <a:lstStyle/>
          <a:p>
            <a:pPr algn="ctr" defTabSz="914400"/>
            <a:fld id="{A97D87B3-29C8-7545-80AD-9832FA6C86E9}" type="slidenum">
              <a:rPr lang="en-US" sz="1400">
                <a:solidFill>
                  <a:schemeClr val="accent4">
                    <a:lumMod val="40000"/>
                    <a:lumOff val="60000"/>
                  </a:schemeClr>
                </a:solidFill>
                <a:latin typeface="Calisto MT"/>
              </a:rPr>
              <a:pPr algn="ctr" defTabSz="914400"/>
              <a:t>‹#›</a:t>
            </a:fld>
            <a:endParaRPr lang="en-US" sz="1400" dirty="0">
              <a:solidFill>
                <a:schemeClr val="accent4">
                  <a:lumMod val="40000"/>
                  <a:lumOff val="60000"/>
                </a:scheme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903212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Arial" charset="0"/>
          <a:ea typeface="Arial" charset="0"/>
          <a:cs typeface="Arial" charset="0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274" y="841973"/>
            <a:ext cx="8801870" cy="1964601"/>
          </a:xfrm>
        </p:spPr>
        <p:txBody>
          <a:bodyPr/>
          <a:lstStyle/>
          <a:p>
            <a:r>
              <a:rPr lang="en-US" sz="4400" dirty="0">
                <a:effectLst/>
              </a:rPr>
              <a:t>ALI-CLE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Life Insurance Company Products </a:t>
            </a:r>
            <a:r>
              <a:rPr lang="en-US" sz="3200" dirty="0" smtClean="0">
                <a:effectLst/>
              </a:rPr>
              <a:t>2017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High Level Product Reviews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3975" y="4112227"/>
            <a:ext cx="4053628" cy="84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400" dirty="0" smtClean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Trebuchet MS" charset="0"/>
                <a:ea typeface="Trebuchet MS" charset="0"/>
                <a:cs typeface="Trebuchet MS" charset="0"/>
              </a:rPr>
              <a:t>Timothy C. Pfeifer, FSA, MAAA</a:t>
            </a:r>
          </a:p>
          <a:p>
            <a:pPr algn="l">
              <a:lnSpc>
                <a:spcPct val="90000"/>
              </a:lnSpc>
            </a:pPr>
            <a:r>
              <a:rPr lang="en-US" sz="1400" dirty="0" smtClean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Trebuchet MS" charset="0"/>
                <a:ea typeface="Trebuchet MS" charset="0"/>
                <a:cs typeface="Trebuchet MS" charset="0"/>
              </a:rPr>
              <a:t>Pfeifer Advisory LLC</a:t>
            </a:r>
            <a:endParaRPr lang="en-US" sz="1400" dirty="0">
              <a:solidFill>
                <a:prstClr val="white"/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839085" y="4112227"/>
            <a:ext cx="4053628" cy="84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</a:pPr>
            <a:r>
              <a:rPr lang="fr-FR" sz="1400" dirty="0" err="1" smtClean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Trebuchet MS" charset="0"/>
                <a:ea typeface="Trebuchet MS" charset="0"/>
                <a:cs typeface="Trebuchet MS" charset="0"/>
              </a:rPr>
              <a:t>November</a:t>
            </a:r>
            <a:r>
              <a:rPr lang="fr-FR" sz="1400" dirty="0" smtClean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Trebuchet MS" charset="0"/>
                <a:ea typeface="Trebuchet MS" charset="0"/>
                <a:cs typeface="Trebuchet MS" charset="0"/>
              </a:rPr>
              <a:t> 2, </a:t>
            </a:r>
            <a:r>
              <a:rPr lang="fr-FR" sz="1400" dirty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Trebuchet MS" charset="0"/>
                <a:ea typeface="Trebuchet MS" charset="0"/>
                <a:cs typeface="Trebuchet MS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17700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4324834" y="1414691"/>
            <a:ext cx="4529454" cy="292388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600" b="1" dirty="0">
                <a:solidFill>
                  <a:srgbClr val="000000"/>
                </a:solidFill>
              </a:rPr>
              <a:t>e-applications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4324833" y="1799411"/>
            <a:ext cx="4529455" cy="292388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600" b="1" dirty="0">
                <a:solidFill>
                  <a:srgbClr val="000000"/>
                </a:solidFill>
              </a:rPr>
              <a:t>Accelerated Underwriting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4324832" y="2203406"/>
            <a:ext cx="4529455" cy="292388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600" b="1" dirty="0">
                <a:solidFill>
                  <a:srgbClr val="000000"/>
                </a:solidFill>
              </a:rPr>
              <a:t>Predictive Analytics and Use of Databases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Developments in Life Insurance </a:t>
            </a:r>
            <a:r>
              <a:rPr lang="en-US" sz="2800" dirty="0" smtClean="0">
                <a:effectLst/>
              </a:rPr>
              <a:t>Products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600" dirty="0" smtClean="0">
                <a:effectLst/>
              </a:rPr>
              <a:t>–Process</a:t>
            </a:r>
            <a:endParaRPr lang="en-US" sz="36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8150" y="2671335"/>
            <a:ext cx="56477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BIG QUESTION?</a:t>
            </a:r>
            <a:endParaRPr lang="en-US" sz="5400" b="1" dirty="0">
              <a:solidFill>
                <a:schemeClr val="tx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443620" y="3388313"/>
            <a:ext cx="8410667" cy="353943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2000" b="1" dirty="0">
                <a:solidFill>
                  <a:srgbClr val="000000"/>
                </a:solidFill>
              </a:rPr>
              <a:t>How will experience on this business emerge</a:t>
            </a:r>
            <a:r>
              <a:rPr lang="en-US" sz="2000" b="1" dirty="0" smtClean="0">
                <a:solidFill>
                  <a:srgbClr val="000000"/>
                </a:solidFill>
              </a:rPr>
              <a:t>?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1357" y="3806418"/>
            <a:ext cx="5644494" cy="1081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• Mortality (the universe is very heterogeneous)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• Persistency (better, worse, or mixed)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• Expenses (how to allocate common expenses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riangle 9"/>
          <p:cNvSpPr/>
          <p:nvPr/>
        </p:nvSpPr>
        <p:spPr>
          <a:xfrm rot="5400000">
            <a:off x="4083112" y="1457945"/>
            <a:ext cx="232667" cy="205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/>
          <p:cNvSpPr/>
          <p:nvPr/>
        </p:nvSpPr>
        <p:spPr>
          <a:xfrm rot="5400000">
            <a:off x="4083111" y="1828039"/>
            <a:ext cx="232667" cy="205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/>
          <p:cNvSpPr/>
          <p:nvPr/>
        </p:nvSpPr>
        <p:spPr>
          <a:xfrm rot="5400000">
            <a:off x="4083112" y="2241523"/>
            <a:ext cx="232667" cy="205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38276" y="1414691"/>
            <a:ext cx="3753889" cy="1109053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  <a:extLst/>
        </p:spPr>
        <p:txBody>
          <a:bodyPr lIns="91440" tIns="0" rIns="91440" bIns="91440" anchor="ctr" anchorCtr="0"/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800" b="1" dirty="0">
                <a:solidFill>
                  <a:srgbClr val="000000"/>
                </a:solidFill>
              </a:rPr>
              <a:t>The biggest developments in the life insurance business relate not to products, but to process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58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" grpId="0"/>
      <p:bldP spid="9" grpId="0" animBg="1"/>
      <p:bldP spid="7" grpId="0" build="p"/>
      <p:bldP spid="10" grpId="0" animBg="1"/>
      <p:bldP spid="11" grpId="0" animBg="1"/>
      <p:bldP spid="1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Developments in Life Insurance Products</a:t>
            </a:r>
            <a:br>
              <a:rPr lang="en-US" sz="2800" dirty="0">
                <a:effectLst/>
              </a:rPr>
            </a:br>
            <a:r>
              <a:rPr lang="en-US" sz="3600" dirty="0" smtClean="0">
                <a:effectLst/>
              </a:rPr>
              <a:t>–Indexed UL</a:t>
            </a:r>
            <a:endParaRPr lang="en-US" sz="3600" dirty="0">
              <a:effectLst/>
            </a:endParaRPr>
          </a:p>
        </p:txBody>
      </p:sp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4324834" y="1333214"/>
            <a:ext cx="2854564" cy="292388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600" b="1" dirty="0">
                <a:solidFill>
                  <a:srgbClr val="000000"/>
                </a:solidFill>
              </a:rPr>
              <a:t>Low Interest Rates 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4324833" y="1717934"/>
            <a:ext cx="2854565" cy="292388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600" b="1" dirty="0">
                <a:solidFill>
                  <a:srgbClr val="000000"/>
                </a:solidFill>
              </a:rPr>
              <a:t>Actuarial </a:t>
            </a:r>
            <a:r>
              <a:rPr lang="en-US" sz="1600" b="1" dirty="0" smtClean="0">
                <a:solidFill>
                  <a:srgbClr val="000000"/>
                </a:solidFill>
              </a:rPr>
              <a:t>Guideline </a:t>
            </a:r>
            <a:r>
              <a:rPr lang="en-US" sz="1600" b="1" dirty="0">
                <a:solidFill>
                  <a:srgbClr val="000000"/>
                </a:solidFill>
              </a:rPr>
              <a:t>49 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4324832" y="2121929"/>
            <a:ext cx="2854565" cy="292388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600" b="1" dirty="0">
                <a:solidFill>
                  <a:srgbClr val="000000"/>
                </a:solidFill>
              </a:rPr>
              <a:t>Equity Market Growth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9000" y="3024966"/>
            <a:ext cx="3117504" cy="1905869"/>
          </a:xfrm>
          <a:prstGeom prst="rect">
            <a:avLst/>
          </a:prstGeom>
          <a:solidFill>
            <a:srgbClr val="000000"/>
          </a:solidFill>
        </p:spPr>
        <p:txBody>
          <a:bodyPr wrap="none" tIns="182880" rtlCol="0">
            <a:noAutofit/>
          </a:bodyPr>
          <a:lstStyle/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Persistency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Bonuses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Return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Multipliers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Spread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Death Benefits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Load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Structures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Guaranteed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Lifetime Income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Vol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Control Indexes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Death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Benefits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Guaranteed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to e(x) </a:t>
            </a:r>
          </a:p>
        </p:txBody>
      </p:sp>
      <p:sp>
        <p:nvSpPr>
          <p:cNvPr id="10" name="Triangle 9"/>
          <p:cNvSpPr/>
          <p:nvPr/>
        </p:nvSpPr>
        <p:spPr>
          <a:xfrm rot="5400000">
            <a:off x="4083112" y="1376468"/>
            <a:ext cx="232667" cy="205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/>
          <p:cNvSpPr/>
          <p:nvPr/>
        </p:nvSpPr>
        <p:spPr>
          <a:xfrm rot="5400000">
            <a:off x="4083111" y="1746562"/>
            <a:ext cx="232667" cy="205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/>
          <p:cNvSpPr/>
          <p:nvPr/>
        </p:nvSpPr>
        <p:spPr>
          <a:xfrm rot="5400000">
            <a:off x="4083112" y="2160046"/>
            <a:ext cx="232667" cy="205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2714855" y="1327837"/>
            <a:ext cx="1381649" cy="1109053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lIns="91440" tIns="0" rIns="91440" bIns="91440" anchor="ctr" anchorCtr="0"/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800" b="1" dirty="0">
                <a:solidFill>
                  <a:srgbClr val="000000"/>
                </a:solidFill>
              </a:rPr>
              <a:t>Primary Drivers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4812" y="1387836"/>
            <a:ext cx="1877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Still the growth engine for many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carriers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978999" y="2653799"/>
            <a:ext cx="3117505" cy="523220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4572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400" b="1" dirty="0">
                <a:solidFill>
                  <a:srgbClr val="000000"/>
                </a:solidFill>
              </a:rPr>
              <a:t>Recent Developments in IUL Products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11824" y="3041133"/>
            <a:ext cx="3117504" cy="1905869"/>
          </a:xfrm>
          <a:prstGeom prst="rect">
            <a:avLst/>
          </a:prstGeom>
          <a:solidFill>
            <a:srgbClr val="000000"/>
          </a:solidFill>
        </p:spPr>
        <p:txBody>
          <a:bodyPr wrap="square" tIns="182880" rtlCol="0">
            <a:noAutofit/>
          </a:bodyPr>
          <a:lstStyle/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Decreasing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inforce caps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Technology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to enhance policyholder awareness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Inforce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illustration focus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Participating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loans</a:t>
            </a: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4811823" y="2653798"/>
            <a:ext cx="3117505" cy="523220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4572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400" b="1" dirty="0">
                <a:solidFill>
                  <a:srgbClr val="000000"/>
                </a:solidFill>
              </a:rPr>
              <a:t>Strong Focus on Inforce Management</a:t>
            </a:r>
          </a:p>
        </p:txBody>
      </p:sp>
    </p:spTree>
    <p:extLst>
      <p:ext uri="{BB962C8B-B14F-4D97-AF65-F5344CB8AC3E}">
        <p14:creationId xmlns:p14="http://schemas.microsoft.com/office/powerpoint/2010/main" val="213920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 autoUpdateAnimBg="0"/>
      <p:bldP spid="10" grpId="0" animBg="1"/>
      <p:bldP spid="11" grpId="0" animBg="1"/>
      <p:bldP spid="13" grpId="0" animBg="1"/>
      <p:bldP spid="8" grpId="0" animBg="1"/>
      <p:bldP spid="12" grpId="0"/>
      <p:bldP spid="9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Developments in Life Insurance Products</a:t>
            </a:r>
            <a:br>
              <a:rPr lang="en-US" sz="2800" dirty="0">
                <a:effectLst/>
              </a:rPr>
            </a:br>
            <a:r>
              <a:rPr lang="en-US" sz="3600" dirty="0" smtClean="0">
                <a:effectLst/>
              </a:rPr>
              <a:t>–</a:t>
            </a:r>
            <a:r>
              <a:rPr lang="en-US" sz="3600" dirty="0">
                <a:effectLst/>
              </a:rPr>
              <a:t>Other Products and 2017CSO/PBR </a:t>
            </a:r>
          </a:p>
        </p:txBody>
      </p:sp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5271003" y="1395410"/>
            <a:ext cx="3044323" cy="523220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4572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400" dirty="0">
                <a:solidFill>
                  <a:srgbClr val="000000"/>
                </a:solidFill>
              </a:rPr>
              <a:t>Limited adoption of PBR for certain term products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5271003" y="2012256"/>
            <a:ext cx="3044323" cy="738664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4572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400" dirty="0">
                <a:solidFill>
                  <a:srgbClr val="000000"/>
                </a:solidFill>
              </a:rPr>
              <a:t>Modest adoption of 2017CSO, mostly for term life and as part of sequencing design efforts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071" y="3467643"/>
            <a:ext cx="2038780" cy="1127934"/>
          </a:xfrm>
          <a:prstGeom prst="rect">
            <a:avLst/>
          </a:prstGeom>
          <a:solidFill>
            <a:srgbClr val="000000"/>
          </a:solidFill>
        </p:spPr>
        <p:txBody>
          <a:bodyPr wrap="square" tIns="182880" rtlCol="0">
            <a:noAutofit/>
          </a:bodyPr>
          <a:lstStyle/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Reductions in prices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Reserve Financing still around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571070" y="3228028"/>
            <a:ext cx="2038781" cy="307777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4572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400" b="1" smtClean="0">
                <a:solidFill>
                  <a:srgbClr val="000000"/>
                </a:solidFill>
              </a:rPr>
              <a:t>Term Life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571070" y="1418493"/>
            <a:ext cx="2228337" cy="1309343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  <a:extLst/>
        </p:spPr>
        <p:txBody>
          <a:bodyPr lIns="91440" tIns="91440" rIns="91440" bIns="91440" anchor="ctr" anchorCtr="0"/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7938" indent="0"/>
            <a:r>
              <a:rPr lang="en-US" sz="1400" dirty="0">
                <a:solidFill>
                  <a:schemeClr val="bg2"/>
                </a:solidFill>
              </a:rPr>
              <a:t>Starting January 1, 2017, life insurers can reflect 2017CSO Mortality and PBR on a policy form by policy form basis</a:t>
            </a:r>
          </a:p>
        </p:txBody>
      </p:sp>
      <p:cxnSp>
        <p:nvCxnSpPr>
          <p:cNvPr id="18" name="Elbow Connector 17"/>
          <p:cNvCxnSpPr/>
          <p:nvPr/>
        </p:nvCxnSpPr>
        <p:spPr>
          <a:xfrm flipV="1">
            <a:off x="2799407" y="1686527"/>
            <a:ext cx="2471596" cy="350942"/>
          </a:xfrm>
          <a:prstGeom prst="bentConnector3">
            <a:avLst>
              <a:gd name="adj1" fmla="val 8076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5" idx="1"/>
          </p:cNvCxnSpPr>
          <p:nvPr/>
        </p:nvCxnSpPr>
        <p:spPr>
          <a:xfrm>
            <a:off x="2799407" y="2052931"/>
            <a:ext cx="2471596" cy="328657"/>
          </a:xfrm>
          <a:prstGeom prst="bentConnector3">
            <a:avLst>
              <a:gd name="adj1" fmla="val 8083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998394" y="1574649"/>
            <a:ext cx="1593410" cy="921380"/>
          </a:xfrm>
          <a:prstGeom prst="ellipse">
            <a:avLst/>
          </a:prstGeom>
          <a:solidFill>
            <a:schemeClr val="tx1">
              <a:lumMod val="75000"/>
            </a:schemeClr>
          </a:solidFill>
          <a:ln w="28575" cmpd="sng">
            <a:noFill/>
            <a:miter lim="800000"/>
            <a:headEnd/>
            <a:tailEnd/>
          </a:ln>
        </p:spPr>
        <p:txBody>
          <a:bodyPr lIns="91440" tIns="91440" rIns="91440" bIns="91440" anchor="ctr" anchorCtr="0"/>
          <a:lstStyle/>
          <a:p>
            <a:pPr marL="7938" algn="ctr" eaLnBrk="0" hangingPunct="0"/>
            <a:r>
              <a:rPr lang="en-US" sz="1400" b="1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What Happened?</a:t>
            </a:r>
            <a:endParaRPr lang="en-US" sz="1400" b="1" dirty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1309" y="3467643"/>
            <a:ext cx="1667817" cy="1127934"/>
          </a:xfrm>
          <a:prstGeom prst="rect">
            <a:avLst/>
          </a:prstGeom>
          <a:solidFill>
            <a:srgbClr val="000000"/>
          </a:solidFill>
        </p:spPr>
        <p:txBody>
          <a:bodyPr wrap="square" tIns="182880" rtlCol="0">
            <a:noAutofit/>
          </a:bodyPr>
          <a:lstStyle/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PBR-mixed bag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Low interest handcuffs</a:t>
            </a: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2761309" y="3228028"/>
            <a:ext cx="1667818" cy="307777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4572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400" b="1" dirty="0" smtClean="0">
                <a:solidFill>
                  <a:srgbClr val="000000"/>
                </a:solidFill>
              </a:rPr>
              <a:t>ULSG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0584" y="3467643"/>
            <a:ext cx="1667817" cy="1127934"/>
          </a:xfrm>
          <a:prstGeom prst="rect">
            <a:avLst/>
          </a:prstGeom>
          <a:solidFill>
            <a:srgbClr val="000000"/>
          </a:solidFill>
        </p:spPr>
        <p:txBody>
          <a:bodyPr wrap="square" tIns="182880" rtlCol="0">
            <a:noAutofit/>
          </a:bodyPr>
          <a:lstStyle/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Little new design work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580584" y="3228028"/>
            <a:ext cx="1667818" cy="307777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4572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400" b="1" dirty="0" smtClean="0">
                <a:solidFill>
                  <a:srgbClr val="000000"/>
                </a:solidFill>
              </a:rPr>
              <a:t>VUL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9858" y="3467643"/>
            <a:ext cx="1915468" cy="1127934"/>
          </a:xfrm>
          <a:prstGeom prst="rect">
            <a:avLst/>
          </a:prstGeom>
          <a:solidFill>
            <a:srgbClr val="000000"/>
          </a:solidFill>
        </p:spPr>
        <p:txBody>
          <a:bodyPr wrap="square" tIns="182880" rtlCol="0">
            <a:noAutofit/>
          </a:bodyPr>
          <a:lstStyle/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LTC Combos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SPL-DOL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reaction</a:t>
            </a:r>
          </a:p>
          <a:p>
            <a:pPr marL="179388" indent="-179388">
              <a:lnSpc>
                <a:spcPct val="110000"/>
              </a:lnSpc>
              <a:buFont typeface="Arial" charset="0"/>
              <a:buChar char="•"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Inforce COI moves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399858" y="3228028"/>
            <a:ext cx="1915468" cy="307777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182880" tIns="45720" rIns="182880" bIns="45720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400" b="1" dirty="0" smtClean="0">
                <a:solidFill>
                  <a:srgbClr val="000000"/>
                </a:solidFill>
              </a:rPr>
              <a:t>Other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 autoUpdateAnimBg="0"/>
      <p:bldP spid="9" grpId="0" animBg="1"/>
      <p:bldP spid="16" grpId="0" animBg="1"/>
      <p:bldP spid="3" grpId="0" animBg="1"/>
      <p:bldP spid="17" grpId="0" animBg="1" autoUpdateAnimBg="0"/>
      <p:bldP spid="19" grpId="0" animBg="1"/>
      <p:bldP spid="20" grpId="0" animBg="1" autoUpdateAnimBg="0"/>
      <p:bldP spid="21" grpId="0" animBg="1"/>
      <p:bldP spid="22" grpId="0" animBg="1" autoUpdateAnimBg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0125" y="3121285"/>
            <a:ext cx="60987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Emergence of fee-based products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Rate sheets for GLWB, with further subaccount crafting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Pull back on L-shares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Success of Hybrid VAs/Registered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FIA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Re-offers on inforce policies with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GLBs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Developments in Individual Annuities </a:t>
            </a:r>
            <a:br>
              <a:rPr lang="en-US" sz="2800" dirty="0">
                <a:effectLst/>
              </a:rPr>
            </a:br>
            <a:r>
              <a:rPr lang="en-US" sz="3200" dirty="0">
                <a:effectLst/>
              </a:rPr>
              <a:t>–Variable Annuity Retrenchment </a:t>
            </a:r>
            <a:r>
              <a:rPr lang="en-US" sz="3200" dirty="0" smtClean="0">
                <a:effectLst/>
              </a:rPr>
              <a:t>Continues</a:t>
            </a:r>
            <a:endParaRPr lang="en-US" sz="3200" dirty="0">
              <a:effectLst/>
            </a:endParaRPr>
          </a:p>
        </p:txBody>
      </p:sp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775795" y="1267329"/>
            <a:ext cx="7834805" cy="674031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274320" tIns="45720" rIns="0" bIns="73152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800" b="1" dirty="0">
                <a:solidFill>
                  <a:srgbClr val="000000"/>
                </a:solidFill>
              </a:rPr>
              <a:t>Optimistic view is that decline in variable annuity sales is starting </a:t>
            </a:r>
            <a:r>
              <a:rPr lang="en-US" sz="1800" b="1" dirty="0" smtClean="0">
                <a:solidFill>
                  <a:srgbClr val="000000"/>
                </a:solidFill>
              </a:rPr>
              <a:t/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to </a:t>
            </a:r>
            <a:r>
              <a:rPr lang="en-US" sz="1800" b="1" dirty="0">
                <a:solidFill>
                  <a:srgbClr val="000000"/>
                </a:solidFill>
              </a:rPr>
              <a:t>level out</a:t>
            </a:r>
          </a:p>
        </p:txBody>
      </p:sp>
      <p:sp>
        <p:nvSpPr>
          <p:cNvPr id="24" name="Triangle 23"/>
          <p:cNvSpPr/>
          <p:nvPr/>
        </p:nvSpPr>
        <p:spPr>
          <a:xfrm rot="5400000">
            <a:off x="439029" y="1248614"/>
            <a:ext cx="481101" cy="425710"/>
          </a:xfrm>
          <a:prstGeom prst="triangl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775795" y="2080741"/>
            <a:ext cx="7834805" cy="397032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274320" tIns="45720" rIns="0" bIns="73152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800" b="1" dirty="0">
                <a:solidFill>
                  <a:srgbClr val="000000"/>
                </a:solidFill>
              </a:rPr>
              <a:t>Strong equity market will be needed to support rebound</a:t>
            </a:r>
          </a:p>
        </p:txBody>
      </p:sp>
      <p:sp>
        <p:nvSpPr>
          <p:cNvPr id="26" name="Triangle 25"/>
          <p:cNvSpPr/>
          <p:nvPr/>
        </p:nvSpPr>
        <p:spPr>
          <a:xfrm rot="5400000">
            <a:off x="439029" y="2066403"/>
            <a:ext cx="481101" cy="425710"/>
          </a:xfrm>
          <a:prstGeom prst="triangl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775794" y="2622031"/>
            <a:ext cx="7834805" cy="397032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xtLst/>
        </p:spPr>
        <p:txBody>
          <a:bodyPr wrap="square" lIns="274320" tIns="45720" rIns="0" bIns="73152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1800" b="1" dirty="0">
                <a:solidFill>
                  <a:srgbClr val="000000"/>
                </a:solidFill>
              </a:rPr>
              <a:t>Product development moves mostly a continuation of recent trends:</a:t>
            </a:r>
          </a:p>
        </p:txBody>
      </p:sp>
      <p:sp>
        <p:nvSpPr>
          <p:cNvPr id="28" name="Triangle 27"/>
          <p:cNvSpPr/>
          <p:nvPr/>
        </p:nvSpPr>
        <p:spPr>
          <a:xfrm rot="5400000">
            <a:off x="439028" y="2607693"/>
            <a:ext cx="481101" cy="425710"/>
          </a:xfrm>
          <a:prstGeom prst="triangl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>
            <a:off x="1181100" y="1846824"/>
            <a:ext cx="0" cy="639544"/>
          </a:xfrm>
          <a:prstGeom prst="straightConnector1">
            <a:avLst/>
          </a:prstGeom>
          <a:ln w="76200">
            <a:solidFill>
              <a:schemeClr val="tx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Developments in Individual Annuities </a:t>
            </a:r>
            <a:br>
              <a:rPr lang="en-US" sz="2800" dirty="0">
                <a:effectLst/>
              </a:rPr>
            </a:br>
            <a:r>
              <a:rPr lang="en-US" sz="3200" dirty="0" smtClean="0">
                <a:effectLst/>
              </a:rPr>
              <a:t>–</a:t>
            </a:r>
            <a:r>
              <a:rPr lang="en-US" sz="3200" dirty="0">
                <a:effectLst/>
              </a:rPr>
              <a:t>Indexed Annuities Hold Their Own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4596" y="2486368"/>
            <a:ext cx="1802854" cy="674031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</p:spPr>
        <p:txBody>
          <a:bodyPr wrap="square" lIns="91440" tIns="45720" rIns="91440" bIns="73152" anchor="ctr" anchorCtr="0">
            <a:spAutoFit/>
          </a:bodyPr>
          <a:lstStyle>
            <a:defPPr>
              <a:defRPr lang="en-US"/>
            </a:defPPr>
            <a:lvl1pPr indent="0" algn="ctr">
              <a:spcAft>
                <a:spcPts val="1300"/>
              </a:spcAft>
              <a:buClr>
                <a:schemeClr val="accent2"/>
              </a:buClr>
              <a:buSzPct val="150000"/>
              <a:defRPr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Surge in Fee-Based FIAs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36998" y="3621521"/>
            <a:ext cx="1802854" cy="397032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</p:spPr>
        <p:txBody>
          <a:bodyPr wrap="square" lIns="91440" tIns="45720" rIns="91440" bIns="73152" anchor="ctr" anchorCtr="0">
            <a:spAutoFit/>
          </a:bodyPr>
          <a:lstStyle>
            <a:defPPr>
              <a:defRPr lang="en-US"/>
            </a:defPPr>
            <a:lvl1pPr indent="0" algn="ctr">
              <a:spcAft>
                <a:spcPts val="1300"/>
              </a:spcAft>
              <a:buClr>
                <a:schemeClr val="accent2"/>
              </a:buClr>
              <a:buSzPct val="150000"/>
              <a:defRPr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New Entrants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80872" y="2251169"/>
            <a:ext cx="1515353" cy="951030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</p:spPr>
        <p:txBody>
          <a:bodyPr wrap="square" lIns="91440" tIns="45720" rIns="91440" bIns="73152" anchor="ctr" anchorCtr="0">
            <a:spAutoFit/>
          </a:bodyPr>
          <a:lstStyle>
            <a:defPPr>
              <a:defRPr lang="en-US"/>
            </a:defPPr>
            <a:lvl1pPr indent="0" algn="ctr">
              <a:spcAft>
                <a:spcPts val="1300"/>
              </a:spcAft>
              <a:buClr>
                <a:schemeClr val="accent2"/>
              </a:buClr>
              <a:buSzPct val="150000"/>
              <a:defRPr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Reduced Focus on GLWBs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3710" y="2251169"/>
            <a:ext cx="1515353" cy="951030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</p:spPr>
        <p:txBody>
          <a:bodyPr wrap="square" lIns="91440" tIns="45720" rIns="91440" bIns="73152" anchor="ctr" anchorCtr="0">
            <a:spAutoFit/>
          </a:bodyPr>
          <a:lstStyle>
            <a:defPPr>
              <a:defRPr lang="en-US"/>
            </a:defPPr>
            <a:lvl1pPr indent="0" algn="ctr">
              <a:spcAft>
                <a:spcPts val="1300"/>
              </a:spcAft>
              <a:buClr>
                <a:schemeClr val="accent2"/>
              </a:buClr>
              <a:buSzPct val="150000"/>
              <a:defRPr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Volatility Controlled Indexes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6548" y="2389669"/>
            <a:ext cx="1802854" cy="674031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</p:spPr>
        <p:txBody>
          <a:bodyPr wrap="square" lIns="91440" tIns="45720" rIns="91440" bIns="73152" anchor="ctr" anchorCtr="0">
            <a:spAutoFit/>
          </a:bodyPr>
          <a:lstStyle>
            <a:defPPr>
              <a:defRPr lang="en-US"/>
            </a:defPPr>
            <a:lvl1pPr indent="0" algn="ctr">
              <a:spcAft>
                <a:spcPts val="1300"/>
              </a:spcAft>
              <a:buClr>
                <a:schemeClr val="accent2"/>
              </a:buClr>
              <a:buSzPct val="150000"/>
              <a:defRPr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Reduced Compensation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7324" y="3606545"/>
            <a:ext cx="1802854" cy="951030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</p:spPr>
        <p:txBody>
          <a:bodyPr wrap="square" lIns="91440" tIns="45720" rIns="91440" bIns="73152" anchor="ctr" anchorCtr="0">
            <a:spAutoFit/>
          </a:bodyPr>
          <a:lstStyle>
            <a:defPPr>
              <a:defRPr lang="en-US"/>
            </a:defPPr>
            <a:lvl1pPr indent="0" algn="ctr">
              <a:spcAft>
                <a:spcPts val="1300"/>
              </a:spcAft>
              <a:buClr>
                <a:schemeClr val="accent2"/>
              </a:buClr>
              <a:buSzPct val="150000"/>
              <a:defRPr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Bonuses, Uncapped, Death Benefits</a:t>
            </a:r>
          </a:p>
        </p:txBody>
      </p: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2638425" y="1846824"/>
            <a:ext cx="9525" cy="1774697"/>
          </a:xfrm>
          <a:prstGeom prst="straightConnector1">
            <a:avLst/>
          </a:prstGeom>
          <a:ln w="76200">
            <a:solidFill>
              <a:schemeClr val="tx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2" idx="0"/>
          </p:cNvCxnSpPr>
          <p:nvPr/>
        </p:nvCxnSpPr>
        <p:spPr>
          <a:xfrm>
            <a:off x="3638548" y="1846824"/>
            <a:ext cx="1" cy="404345"/>
          </a:xfrm>
          <a:prstGeom prst="straightConnector1">
            <a:avLst/>
          </a:prstGeom>
          <a:ln w="76200">
            <a:solidFill>
              <a:schemeClr val="tx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541385" y="1846824"/>
            <a:ext cx="1" cy="404345"/>
          </a:xfrm>
          <a:prstGeom prst="straightConnector1">
            <a:avLst/>
          </a:prstGeom>
          <a:ln w="76200">
            <a:solidFill>
              <a:schemeClr val="tx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478518" y="1846824"/>
            <a:ext cx="9525" cy="1774697"/>
          </a:xfrm>
          <a:prstGeom prst="straightConnector1">
            <a:avLst/>
          </a:prstGeom>
          <a:ln w="76200">
            <a:solidFill>
              <a:schemeClr val="tx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623679" y="1846824"/>
            <a:ext cx="2161" cy="525213"/>
          </a:xfrm>
          <a:prstGeom prst="straightConnector1">
            <a:avLst/>
          </a:prstGeom>
          <a:ln w="76200">
            <a:solidFill>
              <a:schemeClr val="tx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654597" y="1419015"/>
            <a:ext cx="7834805" cy="427809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274320" tIns="45720" rIns="0" bIns="73152" anchor="ctr" anchorCtr="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2000" b="1" dirty="0">
                <a:solidFill>
                  <a:srgbClr val="000000"/>
                </a:solidFill>
              </a:rPr>
              <a:t>Sales Growth Dented by DOL Threat</a:t>
            </a:r>
          </a:p>
        </p:txBody>
      </p:sp>
    </p:spTree>
    <p:extLst>
      <p:ext uri="{BB962C8B-B14F-4D97-AF65-F5344CB8AC3E}">
        <p14:creationId xmlns:p14="http://schemas.microsoft.com/office/powerpoint/2010/main" val="165445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iangle 16"/>
          <p:cNvSpPr/>
          <p:nvPr/>
        </p:nvSpPr>
        <p:spPr>
          <a:xfrm rot="5400000">
            <a:off x="2785470" y="1443815"/>
            <a:ext cx="944162" cy="835456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Developments in Individual Annuities </a:t>
            </a:r>
            <a:br>
              <a:rPr lang="en-US" sz="2800" dirty="0">
                <a:effectLst/>
              </a:rPr>
            </a:br>
            <a:r>
              <a:rPr lang="en-US" sz="3200" dirty="0" smtClean="0">
                <a:effectLst/>
              </a:rPr>
              <a:t>–</a:t>
            </a:r>
            <a:r>
              <a:rPr lang="en-US" sz="3200" dirty="0">
                <a:effectLst/>
              </a:rPr>
              <a:t>General Account Fixed Variations </a:t>
            </a:r>
          </a:p>
        </p:txBody>
      </p:sp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504825" y="1389463"/>
            <a:ext cx="2619375" cy="944161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  <a:extLst/>
        </p:spPr>
        <p:txBody>
          <a:bodyPr wrap="square" lIns="0" tIns="45720" rIns="0" bIns="73152" anchor="ctr" anchorCtr="0">
            <a:no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2000" b="1" dirty="0">
                <a:solidFill>
                  <a:srgbClr val="000000"/>
                </a:solidFill>
              </a:rPr>
              <a:t>Declared Rate </a:t>
            </a:r>
            <a:r>
              <a:rPr lang="en-US" sz="2000" b="1" dirty="0" smtClean="0">
                <a:solidFill>
                  <a:srgbClr val="000000"/>
                </a:solidFill>
              </a:rPr>
              <a:t/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000000"/>
                </a:solidFill>
              </a:rPr>
              <a:t>Fixed </a:t>
            </a:r>
            <a:r>
              <a:rPr lang="en-US" sz="2000" b="1" dirty="0">
                <a:solidFill>
                  <a:srgbClr val="000000"/>
                </a:solidFill>
              </a:rPr>
              <a:t>Annuities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0" y="1410294"/>
            <a:ext cx="4038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Heavy activity in MYGAs (no ROP)</a:t>
            </a:r>
          </a:p>
          <a:p>
            <a:pPr marL="179388" indent="-179388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Some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GLWBs on DRFAs</a:t>
            </a:r>
          </a:p>
          <a:p>
            <a:pPr marL="179388" indent="-179388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Stirring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on LTC Combos</a:t>
            </a:r>
          </a:p>
        </p:txBody>
      </p:sp>
      <p:sp>
        <p:nvSpPr>
          <p:cNvPr id="18" name="Triangle 17"/>
          <p:cNvSpPr/>
          <p:nvPr/>
        </p:nvSpPr>
        <p:spPr>
          <a:xfrm rot="5400000">
            <a:off x="2785470" y="2645831"/>
            <a:ext cx="944162" cy="835456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504825" y="2591479"/>
            <a:ext cx="2619375" cy="944161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  <a:extLst/>
        </p:spPr>
        <p:txBody>
          <a:bodyPr wrap="square" lIns="0" tIns="45720" rIns="0" bIns="73152" anchor="ctr" anchorCtr="0">
            <a:no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2000" b="1" dirty="0">
                <a:solidFill>
                  <a:srgbClr val="000000"/>
                </a:solidFill>
              </a:rPr>
              <a:t>Deferred Income Annuities (DIA)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2612310"/>
            <a:ext cx="3815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Flattening of sales</a:t>
            </a:r>
          </a:p>
          <a:p>
            <a:pPr marL="179388" indent="-179388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Index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varieties under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examination</a:t>
            </a:r>
          </a:p>
          <a:p>
            <a:pPr marL="179388" indent="-179388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Efforts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to enhance liquidity</a:t>
            </a:r>
          </a:p>
        </p:txBody>
      </p:sp>
      <p:sp>
        <p:nvSpPr>
          <p:cNvPr id="23" name="Triangle 22"/>
          <p:cNvSpPr/>
          <p:nvPr/>
        </p:nvSpPr>
        <p:spPr>
          <a:xfrm rot="5400000">
            <a:off x="2785470" y="3847846"/>
            <a:ext cx="944162" cy="835456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504825" y="3793494"/>
            <a:ext cx="2619375" cy="944161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  <a:extLst/>
        </p:spPr>
        <p:txBody>
          <a:bodyPr wrap="square" lIns="0" tIns="45720" rIns="0" bIns="73152" anchor="ctr" anchorCtr="0">
            <a:no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>
              <a:spcAft>
                <a:spcPts val="1300"/>
              </a:spcAft>
              <a:buClr>
                <a:schemeClr val="accent2"/>
              </a:buClr>
              <a:buSzPct val="150000"/>
            </a:pPr>
            <a:r>
              <a:rPr lang="en-US" sz="2000" b="1" dirty="0">
                <a:solidFill>
                  <a:srgbClr val="000000"/>
                </a:solidFill>
              </a:rPr>
              <a:t>Single Premium Immediate Annuity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09999" y="3814325"/>
            <a:ext cx="5210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Substandard SPIAs a long-term care substitute</a:t>
            </a:r>
          </a:p>
          <a:p>
            <a:pPr marL="179388" indent="-179388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Pull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backs from offering short period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certains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179388" indent="-179388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valuation interest rate rules</a:t>
            </a:r>
          </a:p>
        </p:txBody>
      </p:sp>
    </p:spTree>
    <p:extLst>
      <p:ext uri="{BB962C8B-B14F-4D97-AF65-F5344CB8AC3E}">
        <p14:creationId xmlns:p14="http://schemas.microsoft.com/office/powerpoint/2010/main" val="2065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 animBg="1"/>
      <p:bldP spid="16" grpId="0"/>
      <p:bldP spid="18" grpId="0" animBg="1"/>
      <p:bldP spid="19" grpId="0" animBg="1"/>
      <p:bldP spid="21" grpId="0"/>
      <p:bldP spid="23" grpId="0" animBg="1"/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6" y="2361849"/>
            <a:ext cx="7583487" cy="662561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57403" y="3536096"/>
            <a:ext cx="7829197" cy="13647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Trebuchet MS" charset="0"/>
                <a:ea typeface="Trebuchet MS" charset="0"/>
                <a:cs typeface="Trebuchet MS" charset="0"/>
              </a:rPr>
              <a:t>Timothy C. Pfeifer, FSA, MAAA</a:t>
            </a:r>
          </a:p>
          <a:p>
            <a:r>
              <a:rPr lang="en-US" sz="2000" dirty="0" smtClean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Trebuchet MS" charset="0"/>
                <a:ea typeface="Trebuchet MS" charset="0"/>
                <a:cs typeface="Trebuchet MS" charset="0"/>
              </a:rPr>
              <a:t>Pfeifer Advisory LLC</a:t>
            </a:r>
          </a:p>
          <a:p>
            <a:r>
              <a:rPr lang="en-US" sz="2000" dirty="0" err="1" smtClean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Trebuchet MS" charset="0"/>
                <a:ea typeface="Trebuchet MS" charset="0"/>
                <a:cs typeface="Trebuchet MS" charset="0"/>
              </a:rPr>
              <a:t>www.pfeiferadvisory.com</a:t>
            </a:r>
            <a:endParaRPr lang="en-US" sz="2000" dirty="0">
              <a:solidFill>
                <a:prstClr val="white"/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  <a:latin typeface="Trebuchet MS" charset="0"/>
              <a:ea typeface="Trebuchet MS" charset="0"/>
              <a:cs typeface="Trebuchet MS" charset="0"/>
            </a:endParaRPr>
          </a:p>
          <a:p>
            <a:endParaRPr lang="en-US" sz="2000" dirty="0">
              <a:solidFill>
                <a:prstClr val="white"/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3764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408</Words>
  <Application>Microsoft Macintosh PowerPoint</Application>
  <PresentationFormat>On-screen Show (16:9)</PresentationFormat>
  <Paragraphs>90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Calisto MT</vt:lpstr>
      <vt:lpstr>ＭＳ Ｐゴシック</vt:lpstr>
      <vt:lpstr>Trebuchet MS</vt:lpstr>
      <vt:lpstr>Precedent</vt:lpstr>
      <vt:lpstr>ALI-CLE Life Insurance Company Products 2017 High Level Product Reviews</vt:lpstr>
      <vt:lpstr>Developments in Life Insurance Products –Process</vt:lpstr>
      <vt:lpstr>Developments in Life Insurance Products –Indexed UL</vt:lpstr>
      <vt:lpstr>Developments in Life Insurance Products –Other Products and 2017CSO/PBR </vt:lpstr>
      <vt:lpstr>Developments in Individual Annuities  –Variable Annuity Retrenchment Continues</vt:lpstr>
      <vt:lpstr>Developments in Individual Annuities  –Indexed Annuities Hold Their Own</vt:lpstr>
      <vt:lpstr>Developments in Individual Annuities  –General Account Fixed Variations </vt:lpstr>
      <vt:lpstr>Thank You</vt:lpstr>
    </vt:vector>
  </TitlesOfParts>
  <Company>Sardis Media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Indexed deferred income annuity (IDIA)</dc:title>
  <dc:creator>Dave  Gillaspie</dc:creator>
  <cp:lastModifiedBy>Tim Pfeifer</cp:lastModifiedBy>
  <cp:revision>123</cp:revision>
  <dcterms:created xsi:type="dcterms:W3CDTF">2016-02-07T21:26:39Z</dcterms:created>
  <dcterms:modified xsi:type="dcterms:W3CDTF">2017-10-03T19:12:08Z</dcterms:modified>
</cp:coreProperties>
</file>