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379" r:id="rId3"/>
    <p:sldId id="269" r:id="rId4"/>
    <p:sldId id="391" r:id="rId5"/>
    <p:sldId id="457" r:id="rId6"/>
    <p:sldId id="455" r:id="rId7"/>
    <p:sldId id="454" r:id="rId8"/>
    <p:sldId id="458" r:id="rId9"/>
    <p:sldId id="459" r:id="rId10"/>
    <p:sldId id="437" r:id="rId11"/>
    <p:sldId id="34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7B1F"/>
    <a:srgbClr val="946D3E"/>
    <a:srgbClr val="745127"/>
    <a:srgbClr val="8A0A0A"/>
    <a:srgbClr val="BE8D27"/>
    <a:srgbClr val="72130B"/>
    <a:srgbClr val="2C4991"/>
    <a:srgbClr val="A30E00"/>
    <a:srgbClr val="620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/>
    <p:restoredTop sz="94664"/>
  </p:normalViewPr>
  <p:slideViewPr>
    <p:cSldViewPr snapToGrid="0" snapToObjects="1">
      <p:cViewPr varScale="1">
        <p:scale>
          <a:sx n="138" d="100"/>
          <a:sy n="138" d="100"/>
        </p:scale>
        <p:origin x="184" y="944"/>
      </p:cViewPr>
      <p:guideLst>
        <p:guide orient="horz" pos="3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4.2</c:v>
                </c:pt>
                <c:pt idx="1">
                  <c:v>5.6</c:v>
                </c:pt>
                <c:pt idx="2">
                  <c:v>6.9</c:v>
                </c:pt>
                <c:pt idx="3">
                  <c:v>6.2</c:v>
                </c:pt>
                <c:pt idx="4">
                  <c:v>5.7</c:v>
                </c:pt>
                <c:pt idx="5">
                  <c:v>4.8</c:v>
                </c:pt>
                <c:pt idx="6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85-D54A-80D8-117D816939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42BC53D-D83F-334A-B6DC-7F419EAC616E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956-D743-8313-A9648D275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2.2000000000000002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1.6</c:v>
                </c:pt>
                <c:pt idx="6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85-D54A-80D8-117D816939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8053584"/>
        <c:axId val="548055904"/>
      </c:lineChart>
      <c:catAx>
        <c:axId val="54805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055904"/>
        <c:crosses val="autoZero"/>
        <c:auto val="0"/>
        <c:lblAlgn val="ctr"/>
        <c:lblOffset val="100"/>
        <c:noMultiLvlLbl val="0"/>
      </c:catAx>
      <c:valAx>
        <c:axId val="548055904"/>
        <c:scaling>
          <c:orientation val="minMax"/>
          <c:max val="7.5"/>
          <c:min val="0"/>
        </c:scaling>
        <c:delete val="0"/>
        <c:axPos val="l"/>
        <c:majorGridlines>
          <c:spPr>
            <a:ln w="12700" cap="rnd" cmpd="sng" algn="ctr">
              <a:solidFill>
                <a:schemeClr val="accent4">
                  <a:lumMod val="7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05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EFC8-FE54-7842-94EC-2A165405D1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4E1A-7FF9-6649-BD58-0CDCE9210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3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029733" cy="143883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9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438837"/>
            <a:ext cx="7583488" cy="1791877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6" y="3230714"/>
            <a:ext cx="7583487" cy="69246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263427"/>
            <a:ext cx="9144000" cy="8800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sto MT"/>
            </a:endParaRPr>
          </a:p>
        </p:txBody>
      </p:sp>
      <p:pic>
        <p:nvPicPr>
          <p:cNvPr id="4" name="Picture 3" descr="Pfeifer CNT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8361"/>
            <a:ext cx="2590800" cy="10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feifer Symbol.png"/>
          <p:cNvPicPr>
            <a:picLocks noChangeAspect="1"/>
          </p:cNvPicPr>
          <p:nvPr userDrawn="1"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6" t="-15118" b="15118"/>
          <a:stretch/>
        </p:blipFill>
        <p:spPr>
          <a:xfrm>
            <a:off x="0" y="2281736"/>
            <a:ext cx="1952277" cy="286176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893157"/>
            <a:ext cx="9144000" cy="38866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0857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5388" y="47066"/>
            <a:ext cx="8729672" cy="1027391"/>
          </a:xfrm>
        </p:spPr>
        <p:txBody>
          <a:bodyPr/>
          <a:lstStyle>
            <a:lvl1pPr>
              <a:lnSpc>
                <a:spcPct val="90000"/>
              </a:lnSpc>
              <a:defRPr sz="2800" b="1"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11" name="Picture 10" descr="PFEIFER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95388" y="4875828"/>
            <a:ext cx="1337188" cy="1352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4779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5159F15-28C0-9A48-957D-26EE27663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58446" y="4789575"/>
            <a:ext cx="1985554" cy="3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0186"/>
            <a:ext cx="9144000" cy="3303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9976" y="2626831"/>
            <a:ext cx="7583487" cy="127651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4767264"/>
            <a:ext cx="609600" cy="273844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 defTabSz="914400"/>
            <a:fld id="{74C7E049-B585-4EE6-96C0-EEB30EAA14FD}" type="slidenum">
              <a:rPr lang="en-US">
                <a:solidFill>
                  <a:prstClr val="white"/>
                </a:solidFill>
                <a:latin typeface="Calisto MT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4267" y="0"/>
            <a:ext cx="9029733" cy="184018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9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sto MT"/>
            </a:endParaRPr>
          </a:p>
        </p:txBody>
      </p:sp>
      <p:pic>
        <p:nvPicPr>
          <p:cNvPr id="13" name="Picture 12" descr="Pfeifer CNT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8361"/>
            <a:ext cx="2590800" cy="10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47066"/>
            <a:ext cx="7583488" cy="96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371601"/>
            <a:ext cx="7583488" cy="3223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35866" y="4825926"/>
            <a:ext cx="872269" cy="184666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ctr" defTabSz="914400"/>
            <a:fld id="{A97D87B3-29C8-7545-80AD-9832FA6C86E9}" type="slidenum">
              <a:rPr lang="en-US" sz="1200">
                <a:solidFill>
                  <a:srgbClr val="7D0000"/>
                </a:solidFill>
                <a:latin typeface="Calisto MT"/>
              </a:rPr>
              <a:pPr algn="ctr" defTabSz="914400"/>
              <a:t>‹#›</a:t>
            </a:fld>
            <a:endParaRPr lang="en-US" sz="1200" dirty="0">
              <a:solidFill>
                <a:srgbClr val="7D0000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903212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Arial"/>
          <a:ea typeface="+mn-ea"/>
          <a:cs typeface="Arial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Arial"/>
          <a:ea typeface="+mn-ea"/>
          <a:cs typeface="Arial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Arial"/>
          <a:ea typeface="+mn-ea"/>
          <a:cs typeface="Arial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Arial"/>
          <a:ea typeface="+mn-ea"/>
          <a:cs typeface="Arial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Arial"/>
          <a:ea typeface="+mn-ea"/>
          <a:cs typeface="Arial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37" y="1530061"/>
            <a:ext cx="8847909" cy="1376172"/>
          </a:xfrm>
        </p:spPr>
        <p:txBody>
          <a:bodyPr/>
          <a:lstStyle/>
          <a:p>
            <a:r>
              <a:rPr lang="en-US" sz="4400" dirty="0">
                <a:solidFill>
                  <a:srgbClr val="7D0000"/>
                </a:solidFill>
              </a:rPr>
              <a:t>Retirement Industry</a:t>
            </a:r>
            <a:br>
              <a:rPr lang="en-US" sz="4400" dirty="0">
                <a:solidFill>
                  <a:srgbClr val="7D0000"/>
                </a:solidFill>
              </a:rPr>
            </a:br>
            <a:r>
              <a:rPr lang="en-US" sz="4400" dirty="0">
                <a:solidFill>
                  <a:srgbClr val="7D0000"/>
                </a:solidFill>
              </a:rPr>
              <a:t>Conference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3975" y="4112227"/>
            <a:ext cx="4053628" cy="845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prstClr val="white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Calisto MT"/>
              </a:rPr>
              <a:t>Timothy C. Pfeifer, FSA, MAAA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prstClr val="white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Calisto MT"/>
              </a:rPr>
              <a:t>Pfeifer Advisory LLC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6446838"/>
            <a:ext cx="9890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95785" y="4438811"/>
            <a:ext cx="7583487" cy="61902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+mn-lt"/>
                <a:cs typeface="Calibri"/>
              </a:rPr>
              <a:t>April 4,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AD69B-083C-C54C-9CA9-A207ED0D8ACA}"/>
              </a:ext>
            </a:extLst>
          </p:cNvPr>
          <p:cNvSpPr txBox="1"/>
          <p:nvPr/>
        </p:nvSpPr>
        <p:spPr>
          <a:xfrm>
            <a:off x="8795657" y="2281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0B575B-F253-6843-8DA3-CA8C31CA9862}"/>
              </a:ext>
            </a:extLst>
          </p:cNvPr>
          <p:cNvSpPr txBox="1">
            <a:spLocks/>
          </p:cNvSpPr>
          <p:nvPr/>
        </p:nvSpPr>
        <p:spPr>
          <a:xfrm>
            <a:off x="253975" y="2906233"/>
            <a:ext cx="8638737" cy="1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n-lt"/>
              </a:rPr>
              <a:t>Session 4.2 – Mortality Drivers: </a:t>
            </a:r>
            <a:br>
              <a:rPr lang="en-US" sz="2400" dirty="0">
                <a:latin typeface="+mn-lt"/>
              </a:rPr>
            </a:br>
            <a:r>
              <a:rPr lang="en-US" sz="2800" b="1" dirty="0">
                <a:solidFill>
                  <a:srgbClr val="800000"/>
                </a:solidFill>
                <a:latin typeface="+mn-lt"/>
              </a:rPr>
              <a:t>Implications for Retirement Products</a:t>
            </a:r>
            <a:endParaRPr lang="en-US" sz="24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0039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468E-A3B6-514D-95F1-AF894D92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The Future Longevity Needs of an Aging Population Must Have a Bigger Insured Component-What Are The Realities?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39F970-B0C3-9F47-AD55-7938B6206D29}"/>
              </a:ext>
            </a:extLst>
          </p:cNvPr>
          <p:cNvSpPr txBox="1">
            <a:spLocks/>
          </p:cNvSpPr>
          <p:nvPr/>
        </p:nvSpPr>
        <p:spPr>
          <a:xfrm>
            <a:off x="526868" y="1363826"/>
            <a:ext cx="311766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r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Liquidity/Control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8C745D07-7B69-6F4E-BB49-252663F4C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26" y="1364962"/>
            <a:ext cx="4988100" cy="429004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lIns="182880" tIns="91440" rIns="182880" bIns="91440" numCol="1" anchor="ctr"/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Aft>
                <a:spcPts val="100"/>
              </a:spcAft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rgbClr val="000000"/>
                </a:solidFill>
              </a:rPr>
              <a:t>must exist, even if conditional and limited in frequency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6CC869-6D6D-A241-A119-FD3B52871D6B}"/>
              </a:ext>
            </a:extLst>
          </p:cNvPr>
          <p:cNvSpPr txBox="1">
            <a:spLocks/>
          </p:cNvSpPr>
          <p:nvPr/>
        </p:nvSpPr>
        <p:spPr>
          <a:xfrm>
            <a:off x="526868" y="1910724"/>
            <a:ext cx="311766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r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Healthcare/Medical Component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DC6CD2D3-9CC6-184D-88AD-B8F52263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26" y="1911425"/>
            <a:ext cx="4988100" cy="429004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lIns="182880" tIns="91440" rIns="182880" bIns="91440" numCol="1" anchor="ctr"/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Aft>
                <a:spcPts val="100"/>
              </a:spcAft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rgbClr val="000000"/>
                </a:solidFill>
              </a:rPr>
              <a:t>chronic illness (or LTC), critical illness or Medicare expense kickers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8BE5E61-0B79-204B-9D17-393B48E13689}"/>
              </a:ext>
            </a:extLst>
          </p:cNvPr>
          <p:cNvSpPr txBox="1">
            <a:spLocks/>
          </p:cNvSpPr>
          <p:nvPr/>
        </p:nvSpPr>
        <p:spPr>
          <a:xfrm>
            <a:off x="526868" y="2457622"/>
            <a:ext cx="311766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r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Emphasis on Tax Treatment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78C5DBA0-5600-1C4B-97D2-6E705E87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26" y="2457888"/>
            <a:ext cx="4988100" cy="429004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lIns="182880" tIns="91440" rIns="182880" bIns="91440" numCol="1" anchor="ctr"/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Aft>
                <a:spcPts val="100"/>
              </a:spcAft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rgbClr val="000000"/>
                </a:solidFill>
              </a:rPr>
              <a:t>leverage the favorable IRC treatment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89F731F-DB5E-2143-A09B-9EF8DEB3CDF1}"/>
              </a:ext>
            </a:extLst>
          </p:cNvPr>
          <p:cNvSpPr txBox="1">
            <a:spLocks/>
          </p:cNvSpPr>
          <p:nvPr/>
        </p:nvSpPr>
        <p:spPr>
          <a:xfrm>
            <a:off x="526868" y="3004520"/>
            <a:ext cx="311766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r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Product Branding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663B16AF-11E1-3244-AE8F-82336358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26" y="3005831"/>
            <a:ext cx="4988100" cy="429004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lIns="182880" tIns="91440" rIns="182880" bIns="91440" numCol="1" anchor="ctr"/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Aft>
                <a:spcPts val="100"/>
              </a:spcAft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rgbClr val="000000"/>
                </a:solidFill>
              </a:rPr>
              <a:t>few longevity products have brand “sizzle”</a:t>
            </a:r>
            <a:r>
              <a:rPr lang="en-US" sz="1200" dirty="0"/>
              <a:t>”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BD3669F-5722-9440-AB4F-8CF8B105C163}"/>
              </a:ext>
            </a:extLst>
          </p:cNvPr>
          <p:cNvSpPr txBox="1">
            <a:spLocks/>
          </p:cNvSpPr>
          <p:nvPr/>
        </p:nvSpPr>
        <p:spPr>
          <a:xfrm>
            <a:off x="526868" y="3551418"/>
            <a:ext cx="311766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r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Equity/Inflation Sensitivity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12144A52-CD11-514E-A884-D62358728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26" y="3550814"/>
            <a:ext cx="4988100" cy="429004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lIns="182880" tIns="91440" rIns="182880" bIns="91440" numCol="1" anchor="ctr"/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Aft>
                <a:spcPts val="100"/>
              </a:spcAft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rgbClr val="000000"/>
                </a:solidFill>
              </a:rPr>
              <a:t>index-based income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EDFA4EA-C679-594E-B74D-CD46FBE9C99B}"/>
              </a:ext>
            </a:extLst>
          </p:cNvPr>
          <p:cNvSpPr txBox="1">
            <a:spLocks/>
          </p:cNvSpPr>
          <p:nvPr/>
        </p:nvSpPr>
        <p:spPr>
          <a:xfrm>
            <a:off x="526868" y="4098318"/>
            <a:ext cx="311766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r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Product Solutions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6CD680B8-16EF-174B-B83C-2368F81C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26" y="4099454"/>
            <a:ext cx="4988100" cy="429004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lIns="182880" tIns="91440" rIns="182880" bIns="91440" numCol="1" anchor="ctr"/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Aft>
                <a:spcPts val="100"/>
              </a:spcAft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rgbClr val="000000"/>
                </a:solidFill>
              </a:rPr>
              <a:t>Substandard SPIAs, more flexible GLWBs, Social Security Bridges</a:t>
            </a:r>
          </a:p>
        </p:txBody>
      </p:sp>
    </p:spTree>
    <p:extLst>
      <p:ext uri="{BB962C8B-B14F-4D97-AF65-F5344CB8AC3E}">
        <p14:creationId xmlns:p14="http://schemas.microsoft.com/office/powerpoint/2010/main" val="8384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6" y="2361849"/>
            <a:ext cx="7583487" cy="66256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57403" y="3536096"/>
            <a:ext cx="7829197" cy="1364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prstClr val="white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Calisto MT"/>
              </a:rPr>
              <a:t>Timothy C. Pfeifer, FSA, MAAA</a:t>
            </a:r>
          </a:p>
          <a:p>
            <a:r>
              <a:rPr lang="en-US" sz="2000" dirty="0">
                <a:solidFill>
                  <a:prstClr val="white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Calisto MT"/>
              </a:rPr>
              <a:t>Pfeifer Advisory LLC</a:t>
            </a:r>
          </a:p>
          <a:p>
            <a:r>
              <a:rPr lang="en-US" sz="2000" dirty="0" err="1">
                <a:solidFill>
                  <a:prstClr val="white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Calisto MT"/>
              </a:rPr>
              <a:t>www.pfeiferadvisory.com</a:t>
            </a:r>
            <a:endParaRPr lang="en-US" sz="2000" dirty="0">
              <a:solidFill>
                <a:prstClr val="white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Calisto MT"/>
            </a:endParaRPr>
          </a:p>
          <a:p>
            <a:endParaRPr lang="en-US" sz="2000" dirty="0">
              <a:solidFill>
                <a:prstClr val="white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8430058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468E-A3B6-514D-95F1-AF894D92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Longevity Products Currently Offered by Life Insurers Directly or Indirectly Can Help Address the Financial Risks of Living Too Long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8E047F8-50AF-9F45-8B68-15260471D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179" y="1773041"/>
            <a:ext cx="5347062" cy="21139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91440" tIns="182880" rIns="0" bIns="91440" numCol="1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69863" indent="-169863" eaLnBrk="1" hangingPunct="1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600" dirty="0" err="1">
                <a:solidFill>
                  <a:srgbClr val="000000"/>
                </a:solidFill>
              </a:rPr>
              <a:t>Annuitizations</a:t>
            </a:r>
            <a:r>
              <a:rPr lang="en-US" sz="1600" dirty="0">
                <a:solidFill>
                  <a:srgbClr val="000000"/>
                </a:solidFill>
              </a:rPr>
              <a:t>/Settlement Options</a:t>
            </a:r>
          </a:p>
          <a:p>
            <a:pPr marL="169863" indent="-169863" eaLnBrk="1" hangingPunct="1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Single Premium Immediate Annuities</a:t>
            </a:r>
          </a:p>
          <a:p>
            <a:pPr marL="169863" indent="-169863" eaLnBrk="1" hangingPunct="1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Deferred Income Annuities</a:t>
            </a:r>
          </a:p>
          <a:p>
            <a:pPr marL="169863" indent="-169863" eaLnBrk="1" hangingPunct="1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Guaranteed Lifetime Withdrawal Riders</a:t>
            </a:r>
          </a:p>
          <a:p>
            <a:pPr marL="169863" indent="-169863" eaLnBrk="1" hangingPunct="1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Guaranteed Minimum Income Benefits</a:t>
            </a:r>
          </a:p>
          <a:p>
            <a:pPr marL="169863" indent="-169863" eaLnBrk="1" hangingPunct="1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Contingent Deferred Annuities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5FB6A6-5441-024A-89EC-570FCB155676}"/>
              </a:ext>
            </a:extLst>
          </p:cNvPr>
          <p:cNvSpPr/>
          <p:nvPr/>
        </p:nvSpPr>
        <p:spPr>
          <a:xfrm>
            <a:off x="1279352" y="1389833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39F970-B0C3-9F47-AD55-7938B6206D29}"/>
              </a:ext>
            </a:extLst>
          </p:cNvPr>
          <p:cNvSpPr txBox="1">
            <a:spLocks/>
          </p:cNvSpPr>
          <p:nvPr/>
        </p:nvSpPr>
        <p:spPr>
          <a:xfrm>
            <a:off x="1347594" y="1448177"/>
            <a:ext cx="5930661" cy="3785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sz="1800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Today’s Product Offerings</a:t>
            </a:r>
          </a:p>
        </p:txBody>
      </p:sp>
    </p:spTree>
    <p:extLst>
      <p:ext uri="{BB962C8B-B14F-4D97-AF65-F5344CB8AC3E}">
        <p14:creationId xmlns:p14="http://schemas.microsoft.com/office/powerpoint/2010/main" val="2961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88" y="37830"/>
            <a:ext cx="8729672" cy="1027391"/>
          </a:xfrm>
        </p:spPr>
        <p:txBody>
          <a:bodyPr/>
          <a:lstStyle/>
          <a:p>
            <a:r>
              <a:rPr lang="en-US" dirty="0"/>
              <a:t>Sales Traction in Some of these Product Types Has Been Hard to Achieve, for Various Reasons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71BC8C-F5FC-4F47-B567-354E6B511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837317"/>
              </p:ext>
            </p:extLst>
          </p:nvPr>
        </p:nvGraphicFramePr>
        <p:xfrm>
          <a:off x="679269" y="1232927"/>
          <a:ext cx="7750628" cy="283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775FF7-758C-2646-8AD3-B7337C8EAB3E}"/>
              </a:ext>
            </a:extLst>
          </p:cNvPr>
          <p:cNvSpPr txBox="1"/>
          <p:nvPr/>
        </p:nvSpPr>
        <p:spPr>
          <a:xfrm>
            <a:off x="267855" y="4256904"/>
            <a:ext cx="4063999" cy="323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Annuitization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Rate = 10% of Terminations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49BD5-6D1B-4344-8FC5-DFC88E34AC3B}"/>
              </a:ext>
            </a:extLst>
          </p:cNvPr>
          <p:cNvSpPr txBox="1"/>
          <p:nvPr/>
        </p:nvSpPr>
        <p:spPr>
          <a:xfrm>
            <a:off x="18473" y="2370056"/>
            <a:ext cx="77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6D9A7-A2AD-9546-AF88-FA33E763AAEA}"/>
              </a:ext>
            </a:extLst>
          </p:cNvPr>
          <p:cNvSpPr txBox="1"/>
          <p:nvPr/>
        </p:nvSpPr>
        <p:spPr>
          <a:xfrm>
            <a:off x="4470400" y="4252287"/>
            <a:ext cx="4442692" cy="3231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Contingent Deferred Annuities Not Yet a Blip</a:t>
            </a:r>
          </a:p>
        </p:txBody>
      </p:sp>
    </p:spTree>
    <p:extLst>
      <p:ext uri="{BB962C8B-B14F-4D97-AF65-F5344CB8AC3E}">
        <p14:creationId xmlns:p14="http://schemas.microsoft.com/office/powerpoint/2010/main" val="33663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5331-0260-794A-A785-9D906BD1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Lack of Historical Pick-Up </a:t>
            </a:r>
            <a:br>
              <a:rPr lang="en-US" dirty="0"/>
            </a:br>
            <a:r>
              <a:rPr lang="en-US" dirty="0"/>
              <a:t>in Many Longevity Products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EB3248-3D7C-4A43-8ABB-B2C6F6CF7546}"/>
              </a:ext>
            </a:extLst>
          </p:cNvPr>
          <p:cNvSpPr txBox="1">
            <a:spLocks/>
          </p:cNvSpPr>
          <p:nvPr/>
        </p:nvSpPr>
        <p:spPr>
          <a:xfrm>
            <a:off x="1250865" y="1396685"/>
            <a:ext cx="3264529" cy="508625"/>
          </a:xfrm>
          <a:prstGeom prst="rect">
            <a:avLst/>
          </a:prstGeom>
          <a:solidFill>
            <a:srgbClr val="491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9144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Loss of Liquidity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AF5B54-948E-6448-8615-2A96A482709A}"/>
              </a:ext>
            </a:extLst>
          </p:cNvPr>
          <p:cNvSpPr txBox="1">
            <a:spLocks/>
          </p:cNvSpPr>
          <p:nvPr/>
        </p:nvSpPr>
        <p:spPr>
          <a:xfrm>
            <a:off x="1250865" y="1988215"/>
            <a:ext cx="3264529" cy="508625"/>
          </a:xfrm>
          <a:prstGeom prst="rect">
            <a:avLst/>
          </a:prstGeom>
          <a:solidFill>
            <a:srgbClr val="491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9144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Short-Term Consumer Outlook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AC0B194-CBC1-3841-924D-C0BF9CF4EC63}"/>
              </a:ext>
            </a:extLst>
          </p:cNvPr>
          <p:cNvSpPr txBox="1">
            <a:spLocks/>
          </p:cNvSpPr>
          <p:nvPr/>
        </p:nvSpPr>
        <p:spPr>
          <a:xfrm>
            <a:off x="1250865" y="2579745"/>
            <a:ext cx="3264529" cy="508625"/>
          </a:xfrm>
          <a:prstGeom prst="rect">
            <a:avLst/>
          </a:prstGeom>
          <a:solidFill>
            <a:srgbClr val="491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9144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Loss of Advisor Control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F967AB4-B02C-9548-856F-0809E1E868FA}"/>
              </a:ext>
            </a:extLst>
          </p:cNvPr>
          <p:cNvSpPr txBox="1">
            <a:spLocks/>
          </p:cNvSpPr>
          <p:nvPr/>
        </p:nvSpPr>
        <p:spPr>
          <a:xfrm>
            <a:off x="1255748" y="3171274"/>
            <a:ext cx="3264529" cy="508625"/>
          </a:xfrm>
          <a:prstGeom prst="rect">
            <a:avLst/>
          </a:prstGeom>
          <a:solidFill>
            <a:srgbClr val="491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9144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Low Interest Rates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1F02757-53C0-9D4B-9278-AB335BAE2AF9}"/>
              </a:ext>
            </a:extLst>
          </p:cNvPr>
          <p:cNvSpPr txBox="1">
            <a:spLocks/>
          </p:cNvSpPr>
          <p:nvPr/>
        </p:nvSpPr>
        <p:spPr>
          <a:xfrm>
            <a:off x="4648132" y="1398024"/>
            <a:ext cx="3264529" cy="508625"/>
          </a:xfrm>
          <a:prstGeom prst="rect">
            <a:avLst/>
          </a:prstGeom>
          <a:solidFill>
            <a:srgbClr val="491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9144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Products Viewed as Complex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8EA6CE3-0819-BA4B-B950-505A4506C8C5}"/>
              </a:ext>
            </a:extLst>
          </p:cNvPr>
          <p:cNvSpPr txBox="1">
            <a:spLocks/>
          </p:cNvSpPr>
          <p:nvPr/>
        </p:nvSpPr>
        <p:spPr>
          <a:xfrm>
            <a:off x="4648132" y="1989553"/>
            <a:ext cx="3264529" cy="508625"/>
          </a:xfrm>
          <a:prstGeom prst="rect">
            <a:avLst/>
          </a:prstGeom>
          <a:solidFill>
            <a:srgbClr val="491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9144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Strong Equity Markets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E1CDDA6-0D89-E84A-B5F6-7B88B4E23BDC}"/>
              </a:ext>
            </a:extLst>
          </p:cNvPr>
          <p:cNvSpPr txBox="1">
            <a:spLocks/>
          </p:cNvSpPr>
          <p:nvPr/>
        </p:nvSpPr>
        <p:spPr>
          <a:xfrm>
            <a:off x="4635069" y="2581082"/>
            <a:ext cx="3264529" cy="508625"/>
          </a:xfrm>
          <a:prstGeom prst="rect">
            <a:avLst/>
          </a:prstGeom>
          <a:solidFill>
            <a:srgbClr val="491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9144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Underestimate Longevity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C959F72-9D9F-B545-AA5A-8484F116A47E}"/>
              </a:ext>
            </a:extLst>
          </p:cNvPr>
          <p:cNvSpPr txBox="1">
            <a:spLocks/>
          </p:cNvSpPr>
          <p:nvPr/>
        </p:nvSpPr>
        <p:spPr>
          <a:xfrm>
            <a:off x="4626361" y="3172610"/>
            <a:ext cx="3264529" cy="508625"/>
          </a:xfrm>
          <a:prstGeom prst="rect">
            <a:avLst/>
          </a:prstGeom>
          <a:solidFill>
            <a:srgbClr val="491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9144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For Asset Managers, Loss of AUM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252DB2C-7FE8-8D43-9BEC-E39EF0E557B5}"/>
              </a:ext>
            </a:extLst>
          </p:cNvPr>
          <p:cNvSpPr txBox="1">
            <a:spLocks/>
          </p:cNvSpPr>
          <p:nvPr/>
        </p:nvSpPr>
        <p:spPr>
          <a:xfrm>
            <a:off x="2931227" y="3761495"/>
            <a:ext cx="3264529" cy="508625"/>
          </a:xfrm>
          <a:prstGeom prst="rect">
            <a:avLst/>
          </a:prstGeom>
          <a:solidFill>
            <a:srgbClr val="491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9144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People Working Longer</a:t>
            </a:r>
          </a:p>
        </p:txBody>
      </p:sp>
    </p:spTree>
    <p:extLst>
      <p:ext uri="{BB962C8B-B14F-4D97-AF65-F5344CB8AC3E}">
        <p14:creationId xmlns:p14="http://schemas.microsoft.com/office/powerpoint/2010/main" val="3906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066"/>
            <a:ext cx="9144000" cy="1027391"/>
          </a:xfrm>
        </p:spPr>
        <p:txBody>
          <a:bodyPr/>
          <a:lstStyle/>
          <a:p>
            <a:r>
              <a:rPr lang="en-US" sz="2200" dirty="0"/>
              <a:t>Conversely, the Popularity of Guaranteed Lifetime Withdrawal Benefits Has Been Undisputed, Even Though  Some Fading Has Occurred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D6FDB9-6A51-A344-B5AA-FCE04B37B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38722"/>
              </p:ext>
            </p:extLst>
          </p:nvPr>
        </p:nvGraphicFramePr>
        <p:xfrm>
          <a:off x="1219200" y="1323522"/>
          <a:ext cx="6766559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6889">
                  <a:extLst>
                    <a:ext uri="{9D8B030D-6E8A-4147-A177-3AD203B41FA5}">
                      <a16:colId xmlns:a16="http://schemas.microsoft.com/office/drawing/2014/main" val="913749175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val="259958132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val="4071016364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val="1360699825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val="3799020410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val="4263154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% of Sales Choosing the Rider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38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964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VA GLWB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09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effectLst/>
                        </a:rPr>
                        <a:t>FIA GLWB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50148"/>
                  </a:ext>
                </a:extLst>
              </a:tr>
            </a:tbl>
          </a:graphicData>
        </a:graphic>
      </p:graphicFrame>
      <p:sp>
        <p:nvSpPr>
          <p:cNvPr id="12" name="TextBox 12">
            <a:extLst>
              <a:ext uri="{FF2B5EF4-FFF2-40B4-BE49-F238E27FC236}">
                <a16:creationId xmlns:a16="http://schemas.microsoft.com/office/drawing/2014/main" id="{E38462A3-0C83-CF4F-A705-9757E1EC7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396" y="3357295"/>
            <a:ext cx="5980358" cy="82994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91440" tIns="182880" rIns="0" bIns="91440" numCol="2">
            <a:no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69863" indent="-169863" eaLnBrk="1" hangingPunct="1">
              <a:lnSpc>
                <a:spcPct val="9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Lack of Liquidity</a:t>
            </a:r>
          </a:p>
          <a:p>
            <a:pPr marL="169863" indent="-169863" eaLnBrk="1" hangingPunct="1">
              <a:lnSpc>
                <a:spcPct val="9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Short-Term Consumer Outlook</a:t>
            </a:r>
          </a:p>
          <a:p>
            <a:pPr marL="169863" indent="-169863" eaLnBrk="1" hangingPunct="1">
              <a:lnSpc>
                <a:spcPct val="9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Underestimate Longevity</a:t>
            </a:r>
          </a:p>
          <a:p>
            <a:pPr marL="169863" indent="-169863" eaLnBrk="1" hangingPunct="1">
              <a:lnSpc>
                <a:spcPct val="9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Loss of Advisor Control</a:t>
            </a:r>
          </a:p>
          <a:p>
            <a:pPr marL="169863" indent="-169863" eaLnBrk="1" hangingPunct="1">
              <a:lnSpc>
                <a:spcPct val="9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Strong Equity Markets</a:t>
            </a:r>
          </a:p>
          <a:p>
            <a:pPr marL="169863" indent="-169863" eaLnBrk="1" hangingPunct="1">
              <a:lnSpc>
                <a:spcPct val="9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Loss of AUM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F145D0-825A-6F43-AE7E-56310A9A64E7}"/>
              </a:ext>
            </a:extLst>
          </p:cNvPr>
          <p:cNvSpPr txBox="1">
            <a:spLocks/>
          </p:cNvSpPr>
          <p:nvPr/>
        </p:nvSpPr>
        <p:spPr>
          <a:xfrm>
            <a:off x="1221522" y="3103112"/>
            <a:ext cx="6766560" cy="317010"/>
          </a:xfrm>
          <a:prstGeom prst="rect">
            <a:avLst/>
          </a:prstGeom>
          <a:solidFill>
            <a:srgbClr val="946D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What Concerns Do GLWBs Address?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ADC10-35E6-0447-A28B-52D05DF7E9A9}"/>
              </a:ext>
            </a:extLst>
          </p:cNvPr>
          <p:cNvSpPr txBox="1"/>
          <p:nvPr/>
        </p:nvSpPr>
        <p:spPr>
          <a:xfrm>
            <a:off x="6400800" y="2733967"/>
            <a:ext cx="1570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LIMRA SRI</a:t>
            </a:r>
          </a:p>
        </p:txBody>
      </p:sp>
    </p:spTree>
    <p:extLst>
      <p:ext uri="{BB962C8B-B14F-4D97-AF65-F5344CB8AC3E}">
        <p14:creationId xmlns:p14="http://schemas.microsoft.com/office/powerpoint/2010/main" val="17974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Contingent Deferred Annuities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DB07E0F-7317-DF4F-9BAC-9AE02191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558" y="1597459"/>
            <a:ext cx="1504841" cy="10151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182880" tIns="137160" rIns="182880" bIns="91440">
            <a:no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Aft>
                <a:spcPts val="300"/>
              </a:spcAft>
              <a:buClr>
                <a:schemeClr val="accent2"/>
              </a:buClr>
            </a:pPr>
            <a:r>
              <a:rPr lang="en-US" sz="1200" b="1" dirty="0">
                <a:solidFill>
                  <a:srgbClr val="000000"/>
                </a:solidFill>
              </a:rPr>
              <a:t>Essentially, a GLWB covering assets outside of annuity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2346119-D76B-6943-81AF-8C03E41AF11A}"/>
              </a:ext>
            </a:extLst>
          </p:cNvPr>
          <p:cNvSpPr/>
          <p:nvPr/>
        </p:nvSpPr>
        <p:spPr>
          <a:xfrm rot="10800000">
            <a:off x="1450800" y="1443889"/>
            <a:ext cx="470358" cy="26216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0217AEBF-ED53-A746-9C3C-33295512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130" y="1601813"/>
            <a:ext cx="1504841" cy="10151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182880" tIns="137160" rIns="182880" bIns="91440">
            <a:no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Aft>
                <a:spcPts val="300"/>
              </a:spcAft>
              <a:buClr>
                <a:schemeClr val="accent2"/>
              </a:buClr>
            </a:pPr>
            <a:r>
              <a:rPr lang="en-US" sz="1200" b="1" dirty="0">
                <a:solidFill>
                  <a:srgbClr val="000000"/>
                </a:solidFill>
              </a:rPr>
              <a:t>Insurers have yet to embrace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F8F51529-6B30-3044-9709-392B9D1A1EE4}"/>
              </a:ext>
            </a:extLst>
          </p:cNvPr>
          <p:cNvSpPr/>
          <p:nvPr/>
        </p:nvSpPr>
        <p:spPr>
          <a:xfrm rot="10800000">
            <a:off x="3301371" y="1448243"/>
            <a:ext cx="470358" cy="26216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F0EE1340-EFC9-804F-A2FA-AA04DC8E4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695" y="2529279"/>
            <a:ext cx="1269711" cy="61451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182880" tIns="137160" rIns="182880" bIns="91440">
            <a:no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Aft>
                <a:spcPts val="3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000000"/>
                </a:solidFill>
              </a:rPr>
              <a:t>No assets under management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CBE312FC-95E7-5847-8B05-93BA52A770F2}"/>
              </a:ext>
            </a:extLst>
          </p:cNvPr>
          <p:cNvSpPr/>
          <p:nvPr/>
        </p:nvSpPr>
        <p:spPr>
          <a:xfrm rot="10800000">
            <a:off x="3301372" y="2375709"/>
            <a:ext cx="470358" cy="262167"/>
          </a:xfrm>
          <a:prstGeom prst="triangle">
            <a:avLst/>
          </a:prstGeom>
          <a:solidFill>
            <a:srgbClr val="AF7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FB86B91F-08CE-1E46-B2F8-6AB5F2EF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695" y="3508989"/>
            <a:ext cx="1269711" cy="61451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182880" tIns="137160" rIns="182880" bIns="91440">
            <a:no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Aft>
                <a:spcPts val="3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000000"/>
                </a:solidFill>
              </a:rPr>
              <a:t>No carrier actively selling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6AC997FD-CF06-2D43-A6E0-E2F13B9FA391}"/>
              </a:ext>
            </a:extLst>
          </p:cNvPr>
          <p:cNvSpPr/>
          <p:nvPr/>
        </p:nvSpPr>
        <p:spPr>
          <a:xfrm rot="10800000">
            <a:off x="3301372" y="3355419"/>
            <a:ext cx="470358" cy="262167"/>
          </a:xfrm>
          <a:prstGeom prst="triangle">
            <a:avLst/>
          </a:prstGeom>
          <a:solidFill>
            <a:srgbClr val="AF7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9F7E953-C1E9-D743-BCF7-1C34DAAC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118" y="1606167"/>
            <a:ext cx="1504841" cy="10151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182880" tIns="137160" rIns="182880" bIns="91440">
            <a:no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Aft>
                <a:spcPts val="300"/>
              </a:spcAft>
              <a:buClr>
                <a:schemeClr val="accent2"/>
              </a:buClr>
            </a:pPr>
            <a:r>
              <a:rPr lang="en-US" sz="1200" b="1" dirty="0">
                <a:solidFill>
                  <a:srgbClr val="000000"/>
                </a:solidFill>
              </a:rPr>
              <a:t>Designs in market very basic and pricey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2B4778FE-7A72-1142-B56E-4661E18EDCE2}"/>
              </a:ext>
            </a:extLst>
          </p:cNvPr>
          <p:cNvSpPr/>
          <p:nvPr/>
        </p:nvSpPr>
        <p:spPr>
          <a:xfrm rot="10800000">
            <a:off x="5169359" y="1452597"/>
            <a:ext cx="470358" cy="26216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5554DE1A-3DBE-1C43-8380-6E0A47B5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683" y="2821018"/>
            <a:ext cx="1269711" cy="61451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182880" tIns="137160" rIns="182880" bIns="91440">
            <a:no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Aft>
                <a:spcPts val="3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000000"/>
                </a:solidFill>
              </a:rPr>
              <a:t>100+ bps for basic guarantee</a:t>
            </a: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25B36967-60FE-8143-BD00-28C17248C75E}"/>
              </a:ext>
            </a:extLst>
          </p:cNvPr>
          <p:cNvSpPr/>
          <p:nvPr/>
        </p:nvSpPr>
        <p:spPr>
          <a:xfrm rot="10800000">
            <a:off x="5169360" y="2667448"/>
            <a:ext cx="470358" cy="262167"/>
          </a:xfrm>
          <a:prstGeom prst="triangle">
            <a:avLst/>
          </a:prstGeom>
          <a:solidFill>
            <a:srgbClr val="AF7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3C8195DA-B748-4340-A50E-B724F849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940" y="1601813"/>
            <a:ext cx="1504841" cy="10151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182880" tIns="137160" rIns="182880" bIns="91440">
            <a:no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Aft>
                <a:spcPts val="300"/>
              </a:spcAft>
              <a:buClr>
                <a:schemeClr val="accent2"/>
              </a:buClr>
            </a:pPr>
            <a:r>
              <a:rPr lang="en-US" sz="1200" b="1" dirty="0">
                <a:solidFill>
                  <a:srgbClr val="000000"/>
                </a:solidFill>
              </a:rPr>
              <a:t>Oddly, regulation has moved ahead of sales</a:t>
            </a: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64201BEE-B725-624C-AE92-6FA538D79B32}"/>
              </a:ext>
            </a:extLst>
          </p:cNvPr>
          <p:cNvSpPr/>
          <p:nvPr/>
        </p:nvSpPr>
        <p:spPr>
          <a:xfrm rot="10800000">
            <a:off x="7072181" y="1448243"/>
            <a:ext cx="470358" cy="26216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468E-A3B6-514D-95F1-AF894D92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Although Lifespans Have Generally Been Increasing Over the Past Twenty Years, Concerns Arise Over Healthcare and Quality of Life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40912F-C841-9840-8C5C-D4E357A6AC2A}"/>
              </a:ext>
            </a:extLst>
          </p:cNvPr>
          <p:cNvSpPr txBox="1">
            <a:spLocks/>
          </p:cNvSpPr>
          <p:nvPr/>
        </p:nvSpPr>
        <p:spPr>
          <a:xfrm>
            <a:off x="1398523" y="1226815"/>
            <a:ext cx="6247602" cy="3170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Medicare and Medicare Supplement Coverages Limited in Durations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8E047F8-50AF-9F45-8B68-15260471D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548" y="3040005"/>
            <a:ext cx="5347062" cy="131318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8575" cmpd="sng">
            <a:noFill/>
            <a:miter lim="800000"/>
            <a:headEnd/>
            <a:tailEnd/>
          </a:ln>
          <a:extLst/>
        </p:spPr>
        <p:txBody>
          <a:bodyPr wrap="square" lIns="91440" tIns="182880" rIns="0" bIns="91440" numCol="1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69863" indent="-169863" eaLnBrk="1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Life Combination Contracts (True LTC, Chronic Illness)</a:t>
            </a:r>
          </a:p>
          <a:p>
            <a:pPr marL="169863" indent="-169863" eaLnBrk="1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Annuity Combination Contracts (GLWB variety, Pool of Funds)</a:t>
            </a:r>
          </a:p>
          <a:p>
            <a:pPr marL="400050" lvl="1" indent="-114300" eaLnBrk="1" hangingPunct="1">
              <a:lnSpc>
                <a:spcPct val="9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Income guarantee under GLWB rises if LTC event</a:t>
            </a:r>
          </a:p>
          <a:p>
            <a:pPr marL="400050" lvl="1" indent="-114300" eaLnBrk="1" hangingPunct="1">
              <a:lnSpc>
                <a:spcPct val="90000"/>
              </a:lnSpc>
              <a:spcAft>
                <a:spcPts val="1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Pool of Funds (four carriers, pool of three times contract value)</a:t>
            </a:r>
          </a:p>
          <a:p>
            <a:pPr marL="169863" indent="-169863" eaLnBrk="1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Substandard SPIAs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39F970-B0C3-9F47-AD55-7938B6206D29}"/>
              </a:ext>
            </a:extLst>
          </p:cNvPr>
          <p:cNvSpPr txBox="1">
            <a:spLocks/>
          </p:cNvSpPr>
          <p:nvPr/>
        </p:nvSpPr>
        <p:spPr>
          <a:xfrm>
            <a:off x="1398523" y="2789296"/>
            <a:ext cx="6247602" cy="3170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Insurance Industry Offers New Solutions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79829D-D541-7642-BB70-E1BDFD26D153}"/>
              </a:ext>
            </a:extLst>
          </p:cNvPr>
          <p:cNvSpPr txBox="1">
            <a:spLocks/>
          </p:cNvSpPr>
          <p:nvPr/>
        </p:nvSpPr>
        <p:spPr>
          <a:xfrm>
            <a:off x="1398523" y="1617435"/>
            <a:ext cx="6247602" cy="3170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Stand-Alone Long-Term Care Expensive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71ED2A8-1D96-3248-BE5F-089DE1473D9E}"/>
              </a:ext>
            </a:extLst>
          </p:cNvPr>
          <p:cNvSpPr txBox="1">
            <a:spLocks/>
          </p:cNvSpPr>
          <p:nvPr/>
        </p:nvSpPr>
        <p:spPr>
          <a:xfrm>
            <a:off x="1398523" y="2008055"/>
            <a:ext cx="6247602" cy="3170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Medicaid Requires Asset Depletion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AA9D7A-7419-DA4E-9179-68382BF8046D}"/>
              </a:ext>
            </a:extLst>
          </p:cNvPr>
          <p:cNvSpPr txBox="1">
            <a:spLocks/>
          </p:cNvSpPr>
          <p:nvPr/>
        </p:nvSpPr>
        <p:spPr>
          <a:xfrm>
            <a:off x="1398523" y="2398675"/>
            <a:ext cx="6247602" cy="3170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Most Elderly Prefer to Remain in Home</a:t>
            </a:r>
          </a:p>
        </p:txBody>
      </p:sp>
    </p:spTree>
    <p:extLst>
      <p:ext uri="{BB962C8B-B14F-4D97-AF65-F5344CB8AC3E}">
        <p14:creationId xmlns:p14="http://schemas.microsoft.com/office/powerpoint/2010/main" val="6183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468E-A3B6-514D-95F1-AF894D92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For a Certain Segment of the Population, Life Insurance has been Emerging as a Tax-Efficient Way to Deliver Supplemental Income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76E54-BAED-944C-BC58-E251B98C1CB8}"/>
              </a:ext>
            </a:extLst>
          </p:cNvPr>
          <p:cNvSpPr/>
          <p:nvPr/>
        </p:nvSpPr>
        <p:spPr>
          <a:xfrm>
            <a:off x="633298" y="1394894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40912F-C841-9840-8C5C-D4E357A6AC2A}"/>
              </a:ext>
            </a:extLst>
          </p:cNvPr>
          <p:cNvSpPr txBox="1">
            <a:spLocks/>
          </p:cNvSpPr>
          <p:nvPr/>
        </p:nvSpPr>
        <p:spPr>
          <a:xfrm>
            <a:off x="701540" y="1453238"/>
            <a:ext cx="7798026" cy="3170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Must be non-MEC, meaning a meaningful amount of life insurance relative to premium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2A1D63-0EDF-5142-A06A-F9180B34CB42}"/>
              </a:ext>
            </a:extLst>
          </p:cNvPr>
          <p:cNvSpPr/>
          <p:nvPr/>
        </p:nvSpPr>
        <p:spPr>
          <a:xfrm>
            <a:off x="637651" y="1945710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894F62-B671-E247-A7C2-670020B28624}"/>
              </a:ext>
            </a:extLst>
          </p:cNvPr>
          <p:cNvSpPr txBox="1">
            <a:spLocks/>
          </p:cNvSpPr>
          <p:nvPr/>
        </p:nvSpPr>
        <p:spPr>
          <a:xfrm>
            <a:off x="705893" y="2002447"/>
            <a:ext cx="7798026" cy="5324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Strategy involves taking partial withdrawals until Cost Basis is recovered, then take Policy Loans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F3BF43-8DB8-F843-A74F-0636E6985B89}"/>
              </a:ext>
            </a:extLst>
          </p:cNvPr>
          <p:cNvSpPr/>
          <p:nvPr/>
        </p:nvSpPr>
        <p:spPr>
          <a:xfrm>
            <a:off x="642006" y="2705542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1D94672-F00F-9D4B-A441-AAD9031B011C}"/>
              </a:ext>
            </a:extLst>
          </p:cNvPr>
          <p:cNvSpPr txBox="1">
            <a:spLocks/>
          </p:cNvSpPr>
          <p:nvPr/>
        </p:nvSpPr>
        <p:spPr>
          <a:xfrm>
            <a:off x="710248" y="2767099"/>
            <a:ext cx="7798026" cy="3170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Contract can become </a:t>
            </a:r>
            <a:r>
              <a:rPr lang="en-US" b="1" dirty="0" err="1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overloaned</a:t>
            </a:r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, necessitating </a:t>
            </a:r>
            <a:r>
              <a:rPr lang="en-US" b="1" dirty="0" err="1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Overloan</a:t>
            </a:r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 Protection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26806D-9F75-3C4D-9104-7E6889777127}"/>
              </a:ext>
            </a:extLst>
          </p:cNvPr>
          <p:cNvSpPr/>
          <p:nvPr/>
        </p:nvSpPr>
        <p:spPr>
          <a:xfrm>
            <a:off x="646361" y="3256358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C52AE8-4A7F-C243-A036-522083974790}"/>
              </a:ext>
            </a:extLst>
          </p:cNvPr>
          <p:cNvSpPr txBox="1">
            <a:spLocks/>
          </p:cNvSpPr>
          <p:nvPr/>
        </p:nvSpPr>
        <p:spPr>
          <a:xfrm>
            <a:off x="714603" y="3316308"/>
            <a:ext cx="7798026" cy="3170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If done properly, supplemental income is tax-free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E9DBB5-6461-5240-9470-F4C71A6EA1E3}"/>
              </a:ext>
            </a:extLst>
          </p:cNvPr>
          <p:cNvSpPr/>
          <p:nvPr/>
        </p:nvSpPr>
        <p:spPr>
          <a:xfrm>
            <a:off x="659424" y="3807174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6E3EBF-1D4C-7647-94F2-0F672FA7DF7F}"/>
              </a:ext>
            </a:extLst>
          </p:cNvPr>
          <p:cNvSpPr txBox="1">
            <a:spLocks/>
          </p:cNvSpPr>
          <p:nvPr/>
        </p:nvSpPr>
        <p:spPr>
          <a:xfrm>
            <a:off x="727666" y="3865518"/>
            <a:ext cx="7798026" cy="5324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Not truly lifetime income; some life insurers have designed true GLWB riders, but some tax issues linger</a:t>
            </a:r>
          </a:p>
        </p:txBody>
      </p:sp>
    </p:spTree>
    <p:extLst>
      <p:ext uri="{BB962C8B-B14F-4D97-AF65-F5344CB8AC3E}">
        <p14:creationId xmlns:p14="http://schemas.microsoft.com/office/powerpoint/2010/main" val="10535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468E-A3B6-514D-95F1-AF894D92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Given the Broad Replacement of Defined Benefit Plans </a:t>
            </a:r>
            <a:br>
              <a:rPr lang="en-US" sz="2200" dirty="0"/>
            </a:br>
            <a:r>
              <a:rPr lang="en-US" sz="2200" dirty="0"/>
              <a:t>With 401(k)/Defined Contribution Plans, </a:t>
            </a:r>
            <a:br>
              <a:rPr lang="en-US" sz="2200" dirty="0"/>
            </a:br>
            <a:r>
              <a:rPr lang="en-US" sz="2200" dirty="0"/>
              <a:t>How Can Longevity Needs of these Participants Be Reached?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76E54-BAED-944C-BC58-E251B98C1CB8}"/>
              </a:ext>
            </a:extLst>
          </p:cNvPr>
          <p:cNvSpPr/>
          <p:nvPr/>
        </p:nvSpPr>
        <p:spPr>
          <a:xfrm>
            <a:off x="633298" y="1394894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40912F-C841-9840-8C5C-D4E357A6AC2A}"/>
              </a:ext>
            </a:extLst>
          </p:cNvPr>
          <p:cNvSpPr txBox="1">
            <a:spLocks/>
          </p:cNvSpPr>
          <p:nvPr/>
        </p:nvSpPr>
        <p:spPr>
          <a:xfrm>
            <a:off x="701540" y="1453238"/>
            <a:ext cx="7798026" cy="5324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Life insurance industry has struggled to gain traction, with only a few “successes”—</a:t>
            </a:r>
            <a:r>
              <a:rPr lang="en-US" b="1" dirty="0" err="1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e.g.,Prudential</a:t>
            </a:r>
            <a:endParaRPr lang="en-US" b="1" dirty="0"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2A1D63-0EDF-5142-A06A-F9180B34CB42}"/>
              </a:ext>
            </a:extLst>
          </p:cNvPr>
          <p:cNvSpPr/>
          <p:nvPr/>
        </p:nvSpPr>
        <p:spPr>
          <a:xfrm>
            <a:off x="637651" y="2146008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894F62-B671-E247-A7C2-670020B28624}"/>
              </a:ext>
            </a:extLst>
          </p:cNvPr>
          <p:cNvSpPr txBox="1">
            <a:spLocks/>
          </p:cNvSpPr>
          <p:nvPr/>
        </p:nvSpPr>
        <p:spPr>
          <a:xfrm>
            <a:off x="705893" y="2202745"/>
            <a:ext cx="7798026" cy="5324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The challenge starts with plan sponsors, who sometimes suffer from a lack of knowledge, trust, and awareness of annuity solutions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F3BF43-8DB8-F843-A74F-0636E6985B89}"/>
              </a:ext>
            </a:extLst>
          </p:cNvPr>
          <p:cNvSpPr/>
          <p:nvPr/>
        </p:nvSpPr>
        <p:spPr>
          <a:xfrm>
            <a:off x="642006" y="2914542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1D94672-F00F-9D4B-A441-AAD9031B011C}"/>
              </a:ext>
            </a:extLst>
          </p:cNvPr>
          <p:cNvSpPr txBox="1">
            <a:spLocks/>
          </p:cNvSpPr>
          <p:nvPr/>
        </p:nvSpPr>
        <p:spPr>
          <a:xfrm>
            <a:off x="710248" y="2976099"/>
            <a:ext cx="7798026" cy="3170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DOL Fiduciary activities did not help the cause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26806D-9F75-3C4D-9104-7E6889777127}"/>
              </a:ext>
            </a:extLst>
          </p:cNvPr>
          <p:cNvSpPr/>
          <p:nvPr/>
        </p:nvSpPr>
        <p:spPr>
          <a:xfrm>
            <a:off x="646361" y="3465358"/>
            <a:ext cx="311688" cy="311688"/>
          </a:xfrm>
          <a:prstGeom prst="rect">
            <a:avLst/>
          </a:prstGeom>
          <a:solidFill>
            <a:srgbClr val="BE8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C52AE8-4A7F-C243-A036-522083974790}"/>
              </a:ext>
            </a:extLst>
          </p:cNvPr>
          <p:cNvSpPr txBox="1">
            <a:spLocks/>
          </p:cNvSpPr>
          <p:nvPr/>
        </p:nvSpPr>
        <p:spPr>
          <a:xfrm>
            <a:off x="714603" y="3525308"/>
            <a:ext cx="7798026" cy="3170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45720" rIns="274320" bIns="54864" rtlCol="0" anchor="t" anchorCtr="0">
            <a:spAutoFit/>
          </a:bodyPr>
          <a:lstStyle>
            <a:defPPr>
              <a:defRPr lang="en-US"/>
            </a:defPPr>
            <a:lvl1pPr indent="0" algn="ctr">
              <a:spcBef>
                <a:spcPts val="2000"/>
              </a:spcBef>
              <a:buFont typeface="Calisto MT" pitchFamily="18" charset="0"/>
              <a:buNone/>
              <a:defRPr sz="140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Arial"/>
                <a:cs typeface="Arial"/>
              </a:defRPr>
            </a:lvl1pPr>
            <a:lvl2pPr marL="577850" indent="-2952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 marL="860425" indent="-282575">
              <a:spcBef>
                <a:spcPts val="600"/>
              </a:spcBef>
              <a:buFont typeface="Calisto MT" pitchFamily="18" charset="0"/>
              <a:buChar char="•"/>
              <a:defRPr sz="20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 marL="1143000" indent="-28257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 marL="1425575" indent="-282575">
              <a:spcBef>
                <a:spcPts val="600"/>
              </a:spcBef>
              <a:buFont typeface="Calisto MT" pitchFamily="18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5pPr>
            <a:lvl6pPr marL="1711325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6pPr>
            <a:lvl7pPr marL="20002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7pPr>
            <a:lvl8pPr marL="2290763" indent="-280988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8pPr>
            <a:lvl9pPr marL="2571750" indent="-280988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9pPr>
          </a:lstStyle>
          <a:p>
            <a:pPr algn="l" defTabSz="914400"/>
            <a:r>
              <a:rPr lang="en-US" b="1" dirty="0"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t>Only a market for the mega-carriers?</a:t>
            </a:r>
          </a:p>
        </p:txBody>
      </p:sp>
    </p:spTree>
    <p:extLst>
      <p:ext uri="{BB962C8B-B14F-4D97-AF65-F5344CB8AC3E}">
        <p14:creationId xmlns:p14="http://schemas.microsoft.com/office/powerpoint/2010/main" val="42561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608</Words>
  <Application>Microsoft Macintosh PowerPoint</Application>
  <PresentationFormat>On-screen Show (16:9)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Calisto MT</vt:lpstr>
      <vt:lpstr>Perpetua Titling MT</vt:lpstr>
      <vt:lpstr>Wingdings</vt:lpstr>
      <vt:lpstr>Precedent</vt:lpstr>
      <vt:lpstr>Retirement Industry Conference</vt:lpstr>
      <vt:lpstr>Longevity Products Currently Offered by Life Insurers Directly or Indirectly Can Help Address the Financial Risks of Living Too Long</vt:lpstr>
      <vt:lpstr>Sales Traction in Some of these Product Types Has Been Hard to Achieve, for Various Reasons</vt:lpstr>
      <vt:lpstr>Reasons for Lack of Historical Pick-Up  in Many Longevity Products</vt:lpstr>
      <vt:lpstr>Conversely, the Popularity of Guaranteed Lifetime Withdrawal Benefits Has Been Undisputed, Even Though  Some Fading Has Occurred</vt:lpstr>
      <vt:lpstr>Contingent Deferred Annuities</vt:lpstr>
      <vt:lpstr>Although Lifespans Have Generally Been Increasing Over the Past Twenty Years, Concerns Arise Over Healthcare and Quality of Life</vt:lpstr>
      <vt:lpstr>For a Certain Segment of the Population, Life Insurance has been Emerging as a Tax-Efficient Way to Deliver Supplemental Income</vt:lpstr>
      <vt:lpstr>Given the Broad Replacement of Defined Benefit Plans  With 401(k)/Defined Contribution Plans,  How Can Longevity Needs of these Participants Be Reached?</vt:lpstr>
      <vt:lpstr>The Future Longevity Needs of an Aging Population Must Have a Bigger Insured Component-What Are The Realities?</vt:lpstr>
      <vt:lpstr>Thank You</vt:lpstr>
    </vt:vector>
  </TitlesOfParts>
  <Company>Sardis Media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Indexed deferred income annuity (IDIA)</dc:title>
  <dc:creator>Dave  Gillaspie</dc:creator>
  <cp:lastModifiedBy>Dave Gillaspie</cp:lastModifiedBy>
  <cp:revision>327</cp:revision>
  <dcterms:created xsi:type="dcterms:W3CDTF">2016-02-07T21:26:39Z</dcterms:created>
  <dcterms:modified xsi:type="dcterms:W3CDTF">2019-03-28T20:29:17Z</dcterms:modified>
</cp:coreProperties>
</file>