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7" r:id="rId2"/>
    <p:sldId id="333" r:id="rId3"/>
    <p:sldId id="358" r:id="rId4"/>
    <p:sldId id="359" r:id="rId5"/>
    <p:sldId id="309" r:id="rId6"/>
    <p:sldId id="361" r:id="rId7"/>
    <p:sldId id="360" r:id="rId8"/>
    <p:sldId id="362" r:id="rId9"/>
    <p:sldId id="363" r:id="rId10"/>
    <p:sldId id="364" r:id="rId11"/>
    <p:sldId id="326" r:id="rId12"/>
    <p:sldId id="365" r:id="rId13"/>
    <p:sldId id="327" r:id="rId14"/>
    <p:sldId id="366" r:id="rId15"/>
    <p:sldId id="266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7D0000"/>
    <a:srgbClr val="7D0001"/>
    <a:srgbClr val="745127"/>
    <a:srgbClr val="454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/>
    <p:restoredTop sz="94687"/>
  </p:normalViewPr>
  <p:slideViewPr>
    <p:cSldViewPr snapToGrid="0" snapToObjects="1">
      <p:cViewPr varScale="1">
        <p:scale>
          <a:sx n="101" d="100"/>
          <a:sy n="101" d="100"/>
        </p:scale>
        <p:origin x="200" y="10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CEFC8-FE54-7842-94EC-2A165405D1D1}" type="datetimeFigureOut">
              <a:rPr lang="en-US" smtClean="0"/>
              <a:t>4/3/18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94E1A-7FF9-6649-BD58-0CDCE9210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3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4E1A-7FF9-6649-BD58-0CDCE92104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7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4E1A-7FF9-6649-BD58-0CDCE92104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9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029733" cy="143883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49000">
                <a:schemeClr val="tx1">
                  <a:alpha val="5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sto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438837"/>
            <a:ext cx="7583488" cy="1791877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6" y="3230714"/>
            <a:ext cx="7583487" cy="692465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4263427"/>
            <a:ext cx="9144000" cy="880073"/>
          </a:xfrm>
          <a:prstGeom prst="rect">
            <a:avLst/>
          </a:prstGeom>
          <a:solidFill>
            <a:srgbClr val="83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sto MT"/>
            </a:endParaRPr>
          </a:p>
        </p:txBody>
      </p:sp>
      <p:pic>
        <p:nvPicPr>
          <p:cNvPr id="4" name="Picture 3" descr="Pfeifer CNT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68361"/>
            <a:ext cx="2590800" cy="104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6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75591"/>
            <a:ext cx="9144000" cy="4104169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Calisto M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-11260"/>
            <a:ext cx="9144000" cy="830977"/>
          </a:xfrm>
          <a:prstGeom prst="rect">
            <a:avLst/>
          </a:prstGeom>
          <a:solidFill>
            <a:srgbClr val="83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sto MT"/>
            </a:endParaRPr>
          </a:p>
        </p:txBody>
      </p:sp>
      <p:pic>
        <p:nvPicPr>
          <p:cNvPr id="12" name="Picture 11" descr="Pfeifer Symbol.png"/>
          <p:cNvPicPr>
            <a:picLocks noChangeAspect="1"/>
          </p:cNvPicPr>
          <p:nvPr userDrawn="1"/>
        </p:nvPicPr>
        <p:blipFill rotWithShape="1"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16" t="-15118" b="15118"/>
          <a:stretch/>
        </p:blipFill>
        <p:spPr>
          <a:xfrm>
            <a:off x="0" y="2281736"/>
            <a:ext cx="1952277" cy="2861764"/>
          </a:xfrm>
          <a:prstGeom prst="rect">
            <a:avLst/>
          </a:prstGeom>
        </p:spPr>
      </p:pic>
      <p:pic>
        <p:nvPicPr>
          <p:cNvPr id="11" name="Picture 10" descr="PFEIFER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195388" y="4875828"/>
            <a:ext cx="1337188" cy="135288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0" y="477976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195388" y="90815"/>
            <a:ext cx="87588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kern="1200" dirty="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j-ea"/>
                <a:cs typeface="Calisto MT"/>
              </a:rPr>
              <a:t>Insured Concepts for Retirement Income Solutions</a:t>
            </a:r>
          </a:p>
        </p:txBody>
      </p:sp>
    </p:spTree>
    <p:extLst>
      <p:ext uri="{BB962C8B-B14F-4D97-AF65-F5344CB8AC3E}">
        <p14:creationId xmlns:p14="http://schemas.microsoft.com/office/powerpoint/2010/main" val="285135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840186"/>
            <a:ext cx="9144000" cy="3303314"/>
          </a:xfrm>
          <a:prstGeom prst="rect">
            <a:avLst/>
          </a:prstGeom>
          <a:solidFill>
            <a:srgbClr val="83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sto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9976" y="2626831"/>
            <a:ext cx="7583487" cy="127651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You!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4767264"/>
            <a:ext cx="609600" cy="273844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 defTabSz="914400"/>
            <a:fld id="{74C7E049-B585-4EE6-96C0-EEB30EAA14FD}" type="slidenum">
              <a:rPr lang="en-US">
                <a:solidFill>
                  <a:prstClr val="white"/>
                </a:solidFill>
                <a:latin typeface="Calisto MT"/>
              </a:rPr>
              <a:pPr defTabSz="914400"/>
              <a:t>‹#›</a:t>
            </a:fld>
            <a:endParaRPr lang="en-US" dirty="0">
              <a:solidFill>
                <a:prstClr val="white"/>
              </a:solidFill>
              <a:latin typeface="Calisto MT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14267" y="0"/>
            <a:ext cx="9029733" cy="184018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49000">
                <a:schemeClr val="tx1">
                  <a:alpha val="5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sto MT"/>
            </a:endParaRPr>
          </a:p>
        </p:txBody>
      </p:sp>
      <p:pic>
        <p:nvPicPr>
          <p:cNvPr id="13" name="Picture 12" descr="Pfeifer CNT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68361"/>
            <a:ext cx="2590800" cy="104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9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feifer Symbol.png"/>
          <p:cNvPicPr>
            <a:picLocks noChangeAspect="1"/>
          </p:cNvPicPr>
          <p:nvPr userDrawn="1"/>
        </p:nvPicPr>
        <p:blipFill rotWithShape="1"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16" t="-15118" b="15118"/>
          <a:stretch/>
        </p:blipFill>
        <p:spPr>
          <a:xfrm>
            <a:off x="0" y="2281736"/>
            <a:ext cx="1952277" cy="286176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893157"/>
            <a:ext cx="9144000" cy="388660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sto MT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08571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sto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5388" y="47066"/>
            <a:ext cx="8729672" cy="1027391"/>
          </a:xfrm>
        </p:spPr>
        <p:txBody>
          <a:bodyPr/>
          <a:lstStyle>
            <a:lvl1pPr>
              <a:lnSpc>
                <a:spcPct val="90000"/>
              </a:lnSpc>
              <a:defRPr sz="2800" b="1">
                <a:latin typeface="+mn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2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2pPr>
            <a:lvl3pPr>
              <a:defRPr>
                <a:solidFill>
                  <a:schemeClr val="bg2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bg2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bg2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pic>
        <p:nvPicPr>
          <p:cNvPr id="11" name="Picture 10" descr="PFEIFER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195388" y="4875828"/>
            <a:ext cx="1337188" cy="135288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0" y="477976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3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47066"/>
            <a:ext cx="7583488" cy="962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371601"/>
            <a:ext cx="7583488" cy="3223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135866" y="4825926"/>
            <a:ext cx="872269" cy="184666"/>
          </a:xfrm>
          <a:prstGeom prst="rect">
            <a:avLst/>
          </a:prstGeom>
          <a:noFill/>
        </p:spPr>
        <p:txBody>
          <a:bodyPr wrap="square" tIns="0" rIns="0" bIns="0" rtlCol="0" anchor="ctr" anchorCtr="0">
            <a:spAutoFit/>
          </a:bodyPr>
          <a:lstStyle/>
          <a:p>
            <a:pPr algn="ctr" defTabSz="914400"/>
            <a:fld id="{A97D87B3-29C8-7545-80AD-9832FA6C86E9}" type="slidenum">
              <a:rPr lang="en-US" sz="1200">
                <a:solidFill>
                  <a:srgbClr val="7D0000"/>
                </a:solidFill>
                <a:latin typeface="Calisto MT"/>
              </a:rPr>
              <a:pPr algn="ctr" defTabSz="914400"/>
              <a:t>‹#›</a:t>
            </a:fld>
            <a:endParaRPr lang="en-US" sz="1200" dirty="0">
              <a:solidFill>
                <a:srgbClr val="7D0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903212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3" r:id="rId3"/>
    <p:sldLayoutId id="214748366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274" y="1382281"/>
            <a:ext cx="8801870" cy="1360919"/>
          </a:xfrm>
        </p:spPr>
        <p:txBody>
          <a:bodyPr/>
          <a:lstStyle/>
          <a:p>
            <a:r>
              <a:rPr lang="en-US" sz="4400" dirty="0">
                <a:solidFill>
                  <a:srgbClr val="7D0000"/>
                </a:solidFill>
              </a:rPr>
              <a:t>Life Insurance 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6" y="2751668"/>
            <a:ext cx="7583487" cy="1114956"/>
          </a:xfrm>
        </p:spPr>
        <p:txBody>
          <a:bodyPr>
            <a:normAutofit/>
          </a:bodyPr>
          <a:lstStyle/>
          <a:p>
            <a:r>
              <a:rPr lang="en-US" sz="2800" dirty="0"/>
              <a:t>Session 3.1 Life Insurance Product Update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3975" y="4112227"/>
            <a:ext cx="4053628" cy="845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1400" dirty="0">
                <a:solidFill>
                  <a:prstClr val="white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Calisto MT"/>
              </a:rPr>
              <a:t>Timothy C. Pfeifer, FSA, MAAA</a:t>
            </a:r>
          </a:p>
          <a:p>
            <a:pPr algn="l">
              <a:lnSpc>
                <a:spcPct val="90000"/>
              </a:lnSpc>
            </a:pPr>
            <a:r>
              <a:rPr lang="en-US" sz="1400" dirty="0">
                <a:solidFill>
                  <a:prstClr val="white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Calisto MT"/>
              </a:rPr>
              <a:t>Pfeifer Advisory LLC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839085" y="4112227"/>
            <a:ext cx="4053628" cy="845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90000"/>
              </a:lnSpc>
            </a:pPr>
            <a:r>
              <a:rPr lang="fr-FR" sz="1400" dirty="0">
                <a:solidFill>
                  <a:prstClr val="white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April 10, 2018</a:t>
            </a:r>
          </a:p>
        </p:txBody>
      </p:sp>
    </p:spTree>
    <p:extLst>
      <p:ext uri="{BB962C8B-B14F-4D97-AF65-F5344CB8AC3E}">
        <p14:creationId xmlns:p14="http://schemas.microsoft.com/office/powerpoint/2010/main" val="31770039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Reinsurance Topics are Currently an Active Area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44D66C6-21FC-8047-B5FF-7076A5A8FBB7}"/>
              </a:ext>
            </a:extLst>
          </p:cNvPr>
          <p:cNvSpPr/>
          <p:nvPr/>
        </p:nvSpPr>
        <p:spPr>
          <a:xfrm>
            <a:off x="2836984" y="1282169"/>
            <a:ext cx="5908432" cy="737842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01600" dist="25400" dir="4800000" sx="96000" sy="96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Ability of reinsurers to raise YRT rates after issue—speaks to contractual language, industry custom and practice, etc.</a:t>
            </a: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5C01C874-11EA-234D-9E42-D3630F506B04}"/>
              </a:ext>
            </a:extLst>
          </p:cNvPr>
          <p:cNvSpPr/>
          <p:nvPr/>
        </p:nvSpPr>
        <p:spPr>
          <a:xfrm rot="16200000">
            <a:off x="2248215" y="1307903"/>
            <a:ext cx="380376" cy="67993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C4BC1402-BF8D-EE4E-A823-BED3C9A7B099}"/>
              </a:ext>
            </a:extLst>
          </p:cNvPr>
          <p:cNvSpPr/>
          <p:nvPr/>
        </p:nvSpPr>
        <p:spPr>
          <a:xfrm>
            <a:off x="2836984" y="2125016"/>
            <a:ext cx="5908432" cy="737842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01600" dist="25400" dir="4800000" sx="96000" sy="96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Underwriting practices of direct companies on policies which have become questionable claims</a:t>
            </a:r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ECF666A7-A315-5044-80F6-CF56B630B265}"/>
              </a:ext>
            </a:extLst>
          </p:cNvPr>
          <p:cNvSpPr/>
          <p:nvPr/>
        </p:nvSpPr>
        <p:spPr>
          <a:xfrm rot="16200000">
            <a:off x="2259937" y="2146843"/>
            <a:ext cx="380376" cy="67993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36F26F2-446E-A143-B4F7-B177AD8DAD26}"/>
              </a:ext>
            </a:extLst>
          </p:cNvPr>
          <p:cNvSpPr/>
          <p:nvPr/>
        </p:nvSpPr>
        <p:spPr>
          <a:xfrm>
            <a:off x="2836984" y="2967863"/>
            <a:ext cx="5908432" cy="737842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01600" dist="25400" dir="4800000" sx="96000" sy="96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STOLI/IOLI underwriting and claims practices</a:t>
            </a:r>
          </a:p>
        </p:txBody>
      </p:sp>
      <p:sp>
        <p:nvSpPr>
          <p:cNvPr id="18" name="Down Arrow 17">
            <a:extLst>
              <a:ext uri="{FF2B5EF4-FFF2-40B4-BE49-F238E27FC236}">
                <a16:creationId xmlns:a16="http://schemas.microsoft.com/office/drawing/2014/main" id="{118EEA20-7CA2-D141-8F1E-F6A42C29264C}"/>
              </a:ext>
            </a:extLst>
          </p:cNvPr>
          <p:cNvSpPr/>
          <p:nvPr/>
        </p:nvSpPr>
        <p:spPr>
          <a:xfrm rot="16200000">
            <a:off x="2259937" y="2985783"/>
            <a:ext cx="380376" cy="67993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830B5A65-DE17-4246-8295-6A91D5E1C70A}"/>
              </a:ext>
            </a:extLst>
          </p:cNvPr>
          <p:cNvSpPr/>
          <p:nvPr/>
        </p:nvSpPr>
        <p:spPr>
          <a:xfrm>
            <a:off x="2836984" y="3810711"/>
            <a:ext cx="5908432" cy="737842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01600" dist="25400" dir="4800000" sx="96000" sy="96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Requiring re-thinking of reinsurer/ceding company relationships and nature of audits/communications</a:t>
            </a:r>
          </a:p>
        </p:txBody>
      </p:sp>
      <p:sp>
        <p:nvSpPr>
          <p:cNvPr id="22" name="Down Arrow 21">
            <a:extLst>
              <a:ext uri="{FF2B5EF4-FFF2-40B4-BE49-F238E27FC236}">
                <a16:creationId xmlns:a16="http://schemas.microsoft.com/office/drawing/2014/main" id="{60D27E70-766D-E643-A788-8B8C293935AE}"/>
              </a:ext>
            </a:extLst>
          </p:cNvPr>
          <p:cNvSpPr/>
          <p:nvPr/>
        </p:nvSpPr>
        <p:spPr>
          <a:xfrm rot="16200000">
            <a:off x="2295107" y="3824724"/>
            <a:ext cx="380376" cy="67993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B2613B3-ACF0-F24C-BB9A-00146BEC9F13}"/>
              </a:ext>
            </a:extLst>
          </p:cNvPr>
          <p:cNvSpPr/>
          <p:nvPr/>
        </p:nvSpPr>
        <p:spPr>
          <a:xfrm>
            <a:off x="541735" y="1293891"/>
            <a:ext cx="1662203" cy="3254663"/>
          </a:xfrm>
          <a:prstGeom prst="roundRect">
            <a:avLst/>
          </a:prstGeom>
          <a:effectLst>
            <a:outerShdw blurRad="101600" dist="25400" dir="4800000" sx="96000" sy="96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Numerous Areas of Arbitration</a:t>
            </a:r>
          </a:p>
        </p:txBody>
      </p:sp>
    </p:spTree>
    <p:extLst>
      <p:ext uri="{BB962C8B-B14F-4D97-AF65-F5344CB8AC3E}">
        <p14:creationId xmlns:p14="http://schemas.microsoft.com/office/powerpoint/2010/main" val="208674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6" grpId="0" animBg="1"/>
      <p:bldP spid="18" grpId="0" animBg="1"/>
      <p:bldP spid="21" grpId="0" animBg="1"/>
      <p:bldP spid="22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492760" y="1398493"/>
            <a:ext cx="8158480" cy="335858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28575" cmpd="sng">
            <a:noFill/>
            <a:miter lim="800000"/>
            <a:headEnd/>
            <a:tailEnd/>
          </a:ln>
          <a:extLst/>
        </p:spPr>
        <p:txBody>
          <a:bodyPr lIns="182880" tIns="182880" rIns="182880" bIns="91440"/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9525" indent="0" eaLnBrk="1" hangingPunct="1">
              <a:spcAft>
                <a:spcPts val="600"/>
              </a:spcAft>
              <a:buClr>
                <a:schemeClr val="accent2"/>
              </a:buClr>
              <a:buSzPct val="150000"/>
            </a:pPr>
            <a:r>
              <a:rPr lang="en-US" sz="2000" b="1" dirty="0">
                <a:solidFill>
                  <a:srgbClr val="7A0000"/>
                </a:solidFill>
              </a:rPr>
              <a:t>New York DFS: 11 NY CRR 48 (Insurance Regulation 210)</a:t>
            </a:r>
          </a:p>
          <a:p>
            <a:pPr marL="292100" indent="-282575" eaLnBrk="1" hangingPunct="1">
              <a:spcAft>
                <a:spcPts val="600"/>
              </a:spcAft>
              <a:buClr>
                <a:schemeClr val="accent2"/>
              </a:buClr>
              <a:buSzPct val="150000"/>
              <a:buFont typeface="Wingdings" charset="2"/>
              <a:buChar char="§"/>
            </a:pPr>
            <a:r>
              <a:rPr lang="en-US" sz="1400" dirty="0">
                <a:solidFill>
                  <a:srgbClr val="000000"/>
                </a:solidFill>
              </a:rPr>
              <a:t>Standards for determination and redetermination of non-guaranteed elements that are changed at the insurer's </a:t>
            </a:r>
            <a:r>
              <a:rPr lang="en-US" sz="1400" dirty="0" err="1">
                <a:solidFill>
                  <a:srgbClr val="000000"/>
                </a:solidFill>
              </a:rPr>
              <a:t>discretio</a:t>
            </a:r>
            <a:endParaRPr lang="en-US" sz="1400" dirty="0">
              <a:solidFill>
                <a:srgbClr val="000000"/>
              </a:solidFill>
            </a:endParaRPr>
          </a:p>
          <a:p>
            <a:pPr marL="292100" indent="-282575" eaLnBrk="1" hangingPunct="1">
              <a:spcAft>
                <a:spcPts val="600"/>
              </a:spcAft>
              <a:buClr>
                <a:schemeClr val="accent2"/>
              </a:buClr>
              <a:buSzPct val="150000"/>
              <a:buFont typeface="Wingdings" charset="2"/>
              <a:buChar char="§"/>
            </a:pPr>
            <a:r>
              <a:rPr lang="en-US" sz="1400" dirty="0">
                <a:solidFill>
                  <a:srgbClr val="000000"/>
                </a:solidFill>
              </a:rPr>
              <a:t>Applies to life insurance and annuities</a:t>
            </a:r>
          </a:p>
          <a:p>
            <a:pPr marL="292100" indent="-282575" eaLnBrk="1" hangingPunct="1">
              <a:spcAft>
                <a:spcPts val="600"/>
              </a:spcAft>
              <a:buClr>
                <a:schemeClr val="accent2"/>
              </a:buClr>
              <a:buSzPct val="150000"/>
              <a:buFont typeface="Wingdings" charset="2"/>
              <a:buChar char="§"/>
            </a:pPr>
            <a:r>
              <a:rPr lang="en-US" sz="1400" dirty="0">
                <a:solidFill>
                  <a:srgbClr val="000000"/>
                </a:solidFill>
              </a:rPr>
              <a:t>Insurers cannot increase projected profitability measured from the date of revision</a:t>
            </a:r>
          </a:p>
          <a:p>
            <a:pPr marL="292100" indent="-282575" eaLnBrk="1" hangingPunct="1">
              <a:spcAft>
                <a:spcPts val="600"/>
              </a:spcAft>
              <a:buClr>
                <a:schemeClr val="accent2"/>
              </a:buClr>
              <a:buSzPct val="150000"/>
              <a:buFont typeface="Wingdings" charset="2"/>
              <a:buChar char="§"/>
            </a:pPr>
            <a:r>
              <a:rPr lang="en-US" sz="1400" dirty="0">
                <a:solidFill>
                  <a:srgbClr val="000000"/>
                </a:solidFill>
              </a:rPr>
              <a:t>Costs associated with reinsurance may not be recognized</a:t>
            </a:r>
          </a:p>
          <a:p>
            <a:pPr marL="292100" indent="-282575" eaLnBrk="1" hangingPunct="1">
              <a:spcAft>
                <a:spcPts val="600"/>
              </a:spcAft>
              <a:buClr>
                <a:schemeClr val="accent2"/>
              </a:buClr>
              <a:buSzPct val="150000"/>
              <a:buFont typeface="Wingdings" charset="2"/>
              <a:buChar char="§"/>
            </a:pPr>
            <a:r>
              <a:rPr lang="en-US" sz="1400" dirty="0">
                <a:solidFill>
                  <a:srgbClr val="000000"/>
                </a:solidFill>
              </a:rPr>
              <a:t>Significant disclosures requirements and actuarial requirements with 120 day advanced regulatory notice for adverse changes</a:t>
            </a:r>
          </a:p>
          <a:p>
            <a:pPr marL="292100" indent="-282575" eaLnBrk="1" hangingPunct="1">
              <a:spcAft>
                <a:spcPts val="600"/>
              </a:spcAft>
              <a:buClr>
                <a:schemeClr val="accent2"/>
              </a:buClr>
              <a:buSzPct val="150000"/>
              <a:buFont typeface="Wingdings" charset="2"/>
              <a:buChar char="§"/>
            </a:pPr>
            <a:r>
              <a:rPr lang="en-US" sz="1400" dirty="0">
                <a:solidFill>
                  <a:srgbClr val="000000"/>
                </a:solidFill>
              </a:rPr>
              <a:t>Routine credited interest rate changes and dividend scale changes are exempted</a:t>
            </a:r>
          </a:p>
          <a:p>
            <a:pPr marL="292100" indent="-282575" eaLnBrk="1" hangingPunct="1">
              <a:spcAft>
                <a:spcPts val="600"/>
              </a:spcAft>
              <a:buClr>
                <a:schemeClr val="accent2"/>
              </a:buClr>
              <a:buSzPct val="150000"/>
              <a:buFont typeface="Wingdings" charset="2"/>
              <a:buChar char="§"/>
            </a:pPr>
            <a:r>
              <a:rPr lang="en-US" sz="1400" dirty="0">
                <a:solidFill>
                  <a:srgbClr val="000000"/>
                </a:solidFill>
              </a:rPr>
              <a:t>Effective March 19, 2018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Insurance Product Update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53A930-A719-2C42-B40F-AFCC3BEE1FBB}"/>
              </a:ext>
            </a:extLst>
          </p:cNvPr>
          <p:cNvSpPr txBox="1">
            <a:spLocks/>
          </p:cNvSpPr>
          <p:nvPr/>
        </p:nvSpPr>
        <p:spPr>
          <a:xfrm>
            <a:off x="503235" y="901664"/>
            <a:ext cx="1953095" cy="398218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91440" tIns="45720" rIns="91440" bIns="91440" rtlCol="0" anchor="ctr" anchorCtr="0">
            <a:no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Calisto MT" pitchFamily="18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FFFF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Arial"/>
                <a:cs typeface="Arial"/>
              </a:rPr>
              <a:t>Regulation</a:t>
            </a:r>
          </a:p>
        </p:txBody>
      </p:sp>
    </p:spTree>
    <p:extLst>
      <p:ext uri="{BB962C8B-B14F-4D97-AF65-F5344CB8AC3E}">
        <p14:creationId xmlns:p14="http://schemas.microsoft.com/office/powerpoint/2010/main" val="733185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54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charRg st="54" end="1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charRg st="54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charRg st="54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173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charRg st="173" end="2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charRg st="173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charRg st="173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13" end="2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charRg st="213" end="2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charRg st="213" end="2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charRg st="213" end="2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97" end="3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charRg st="297" end="3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charRg st="297" end="3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charRg st="297" end="3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353" end="4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charRg st="353" end="4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charRg st="353" end="4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charRg st="353" end="4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77" end="5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charRg st="477" end="5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charRg st="477" end="5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charRg st="477" end="5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556" end="5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charRg st="556" end="5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charRg st="556" end="5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charRg st="556" end="5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1054100" y="1398493"/>
            <a:ext cx="7597140" cy="335858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28575" cmpd="sng">
            <a:noFill/>
            <a:miter lim="800000"/>
            <a:headEnd/>
            <a:tailEnd/>
          </a:ln>
          <a:extLst/>
        </p:spPr>
        <p:txBody>
          <a:bodyPr lIns="182880" tIns="182880" rIns="182880" bIns="91440"/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38125" indent="-228600" eaLnBrk="1" hangingPunct="1">
              <a:spcAft>
                <a:spcPts val="1200"/>
              </a:spcAft>
              <a:buClr>
                <a:srgbClr val="7D0000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Re-drafting of Life Insurance Buyers Guide</a:t>
            </a:r>
          </a:p>
          <a:p>
            <a:pPr marL="238125" indent="-228600" eaLnBrk="1" hangingPunct="1">
              <a:spcAft>
                <a:spcPts val="1200"/>
              </a:spcAft>
              <a:buClr>
                <a:srgbClr val="7D0000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State movement on life insurance suitability standards</a:t>
            </a:r>
          </a:p>
          <a:p>
            <a:pPr marL="238125" indent="-228600" eaLnBrk="1" hangingPunct="1">
              <a:spcAft>
                <a:spcPts val="1200"/>
              </a:spcAft>
              <a:buClr>
                <a:srgbClr val="7D0000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N.Y. review of data-based underwriting decisions</a:t>
            </a:r>
          </a:p>
          <a:p>
            <a:pPr marL="238125" indent="-228600" eaLnBrk="1" hangingPunct="1">
              <a:spcAft>
                <a:spcPts val="1200"/>
              </a:spcAft>
              <a:buClr>
                <a:srgbClr val="7D0000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Re-examination of Illustration Model Regulation and ASOP2</a:t>
            </a:r>
          </a:p>
          <a:p>
            <a:pPr marL="238125" indent="-228600" eaLnBrk="1" hangingPunct="1">
              <a:spcAft>
                <a:spcPts val="1200"/>
              </a:spcAft>
              <a:buClr>
                <a:srgbClr val="7D0000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Revisions to Tax Act, including impact of life settlements' treatment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Insurance Product Update</a:t>
            </a:r>
          </a:p>
        </p:txBody>
      </p:sp>
    </p:spTree>
    <p:extLst>
      <p:ext uri="{BB962C8B-B14F-4D97-AF65-F5344CB8AC3E}">
        <p14:creationId xmlns:p14="http://schemas.microsoft.com/office/powerpoint/2010/main" val="3619718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Insurance—Post Issue Topics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3403600" y="1524703"/>
            <a:ext cx="5461000" cy="105157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28575" cmpd="sng">
            <a:gradFill flip="none" rotWithShape="1">
              <a:gsLst>
                <a:gs pos="0">
                  <a:schemeClr val="accent1"/>
                </a:gs>
                <a:gs pos="49000">
                  <a:prstClr val="white">
                    <a:alpha val="0"/>
                  </a:prstClr>
                </a:gs>
              </a:gsLst>
              <a:lin ang="4980000" scaled="0"/>
              <a:tileRect/>
            </a:gradFill>
            <a:miter lim="800000"/>
            <a:headEnd/>
            <a:tailEnd/>
          </a:ln>
          <a:extLst/>
        </p:spPr>
        <p:txBody>
          <a:bodyPr wrap="square" lIns="137160" tIns="91440" rIns="182880" bIns="9144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Sparked by Indexed UL</a:t>
            </a:r>
          </a:p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Monitoring/projecting of policy performance</a:t>
            </a:r>
          </a:p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Maintaining engagement of policyholder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23435" y="1524703"/>
            <a:ext cx="2554765" cy="692497"/>
          </a:xfrm>
          <a:prstGeom prst="rect">
            <a:avLst/>
          </a:prstGeom>
          <a:solidFill>
            <a:srgbClr val="8A0A0A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82880" tIns="45720" rIns="9144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800" b="1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Importance of </a:t>
            </a:r>
            <a:r>
              <a:rPr lang="en-US" sz="1800" b="1" dirty="0" err="1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InForce</a:t>
            </a:r>
            <a:r>
              <a:rPr lang="en-US" sz="1800" b="1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 Platforms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118CBA8B-54C6-234B-AB9F-64C24D2ED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0" y="2901950"/>
            <a:ext cx="5549900" cy="1608133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28575" cmpd="sng">
            <a:gradFill flip="none" rotWithShape="1">
              <a:gsLst>
                <a:gs pos="0">
                  <a:schemeClr val="accent1"/>
                </a:gs>
                <a:gs pos="49000">
                  <a:prstClr val="white">
                    <a:alpha val="0"/>
                  </a:prstClr>
                </a:gs>
              </a:gsLst>
              <a:lin ang="4980000" scaled="0"/>
              <a:tileRect/>
            </a:gradFill>
            <a:miter lim="800000"/>
            <a:headEnd/>
            <a:tailEnd/>
          </a:ln>
          <a:extLst/>
        </p:spPr>
        <p:txBody>
          <a:bodyPr wrap="square" lIns="137160" tIns="91440" rIns="182880" bIns="9144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Primary COI Charges and interest crediting parameters</a:t>
            </a:r>
          </a:p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Removal of non-guaranteed bonuses</a:t>
            </a:r>
          </a:p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Heavy amounts of litigation, even when no changes in NGEs</a:t>
            </a:r>
          </a:p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Annual Statement Interrogatories Responses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C13EEF1-55F6-494C-ABFF-30351A91B736}"/>
              </a:ext>
            </a:extLst>
          </p:cNvPr>
          <p:cNvSpPr txBox="1">
            <a:spLocks/>
          </p:cNvSpPr>
          <p:nvPr/>
        </p:nvSpPr>
        <p:spPr>
          <a:xfrm>
            <a:off x="785335" y="2901950"/>
            <a:ext cx="2554765" cy="969496"/>
          </a:xfrm>
          <a:prstGeom prst="rect">
            <a:avLst/>
          </a:prstGeom>
          <a:solidFill>
            <a:srgbClr val="8A0A0A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82880" tIns="45720" rIns="9144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800" b="1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Changes in </a:t>
            </a:r>
            <a:br>
              <a:rPr lang="en-US" sz="1800" b="1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</a:br>
            <a:r>
              <a:rPr lang="en-US" sz="1800" b="1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Non-Guaranteed Elements</a:t>
            </a:r>
          </a:p>
        </p:txBody>
      </p:sp>
    </p:spTree>
    <p:extLst>
      <p:ext uri="{BB962C8B-B14F-4D97-AF65-F5344CB8AC3E}">
        <p14:creationId xmlns:p14="http://schemas.microsoft.com/office/powerpoint/2010/main" val="1083826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Insurance—Post Issue Topics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3365500" y="1524703"/>
            <a:ext cx="5461000" cy="1233671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28575" cmpd="sng">
            <a:gradFill flip="none" rotWithShape="1">
              <a:gsLst>
                <a:gs pos="0">
                  <a:schemeClr val="accent1"/>
                </a:gs>
                <a:gs pos="49000">
                  <a:prstClr val="white">
                    <a:alpha val="0"/>
                  </a:prstClr>
                </a:gs>
              </a:gsLst>
              <a:lin ang="4980000" scaled="0"/>
              <a:tileRect/>
            </a:gradFill>
            <a:miter lim="800000"/>
            <a:headEnd/>
            <a:tailEnd/>
          </a:ln>
          <a:extLst/>
        </p:spPr>
        <p:txBody>
          <a:bodyPr wrap="square" lIns="137160" tIns="91440" rIns="182880" bIns="9144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Lower tax rates, revised DAC Tax treatment applies to inforce business</a:t>
            </a:r>
          </a:p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Generally, net effect is to improve inforce profitability—but what to do about it?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23435" y="1523503"/>
            <a:ext cx="2554765" cy="415498"/>
          </a:xfrm>
          <a:prstGeom prst="rect">
            <a:avLst/>
          </a:prstGeom>
          <a:solidFill>
            <a:srgbClr val="8A0A0A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82880" tIns="45720" rIns="9144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800" b="1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Tax Law Changes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118CBA8B-54C6-234B-AB9F-64C24D2ED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400" y="2901950"/>
            <a:ext cx="5549900" cy="1361911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28575" cmpd="sng">
            <a:gradFill flip="none" rotWithShape="1">
              <a:gsLst>
                <a:gs pos="0">
                  <a:schemeClr val="accent1"/>
                </a:gs>
                <a:gs pos="49000">
                  <a:prstClr val="white">
                    <a:alpha val="0"/>
                  </a:prstClr>
                </a:gs>
              </a:gsLst>
              <a:lin ang="4980000" scaled="0"/>
              <a:tileRect/>
            </a:gradFill>
            <a:miter lim="800000"/>
            <a:headEnd/>
            <a:tailEnd/>
          </a:ln>
          <a:extLst/>
        </p:spPr>
        <p:txBody>
          <a:bodyPr wrap="square" lIns="137160" tIns="91440" rIns="182880" bIns="9144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Part of overall business strategy</a:t>
            </a:r>
          </a:p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Sell, reinsure, retain and run off</a:t>
            </a:r>
          </a:p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Variable annuities were in cross-hairs, now term life</a:t>
            </a:r>
          </a:p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Partnerships involving new business also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C13EEF1-55F6-494C-ABFF-30351A91B736}"/>
              </a:ext>
            </a:extLst>
          </p:cNvPr>
          <p:cNvSpPr txBox="1">
            <a:spLocks/>
          </p:cNvSpPr>
          <p:nvPr/>
        </p:nvSpPr>
        <p:spPr>
          <a:xfrm>
            <a:off x="785335" y="2901950"/>
            <a:ext cx="2554765" cy="692497"/>
          </a:xfrm>
          <a:prstGeom prst="rect">
            <a:avLst/>
          </a:prstGeom>
          <a:solidFill>
            <a:srgbClr val="8A0A0A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82880" tIns="45720" rIns="9144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800" b="1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Evaluation of </a:t>
            </a:r>
            <a:r>
              <a:rPr lang="en-US" sz="1800" b="1" dirty="0" err="1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InForce</a:t>
            </a:r>
            <a:r>
              <a:rPr lang="en-US" sz="1800" b="1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 Blocks</a:t>
            </a:r>
          </a:p>
        </p:txBody>
      </p:sp>
    </p:spTree>
    <p:extLst>
      <p:ext uri="{BB962C8B-B14F-4D97-AF65-F5344CB8AC3E}">
        <p14:creationId xmlns:p14="http://schemas.microsoft.com/office/powerpoint/2010/main" val="153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9466" y="2361849"/>
            <a:ext cx="7583487" cy="662561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57403" y="3536096"/>
            <a:ext cx="7829197" cy="13647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prstClr val="white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Calisto MT"/>
              </a:rPr>
              <a:t>Timothy C. Pfeifer, FSA, MAAA</a:t>
            </a:r>
          </a:p>
          <a:p>
            <a:r>
              <a:rPr lang="en-US" sz="2000" dirty="0">
                <a:solidFill>
                  <a:prstClr val="white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Calisto MT"/>
              </a:rPr>
              <a:t>Pfeifer Advisory LLC</a:t>
            </a:r>
          </a:p>
          <a:p>
            <a:r>
              <a:rPr lang="en-US" sz="2000" dirty="0" err="1">
                <a:solidFill>
                  <a:prstClr val="white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Calisto MT"/>
              </a:rPr>
              <a:t>www.pfeiferadvisory.com</a:t>
            </a:r>
            <a:endParaRPr lang="en-US" sz="2000" dirty="0">
              <a:solidFill>
                <a:prstClr val="white"/>
              </a:solidFill>
              <a:effectLst>
                <a:outerShdw blurRad="63500" dir="2700000" algn="tl" rotWithShape="0">
                  <a:prstClr val="white">
                    <a:alpha val="40000"/>
                  </a:prstClr>
                </a:outerShdw>
              </a:effectLst>
              <a:latin typeface="Calisto MT"/>
            </a:endParaRPr>
          </a:p>
          <a:p>
            <a:endParaRPr lang="en-US" sz="2000" dirty="0">
              <a:solidFill>
                <a:prstClr val="white"/>
              </a:solidFill>
              <a:effectLst>
                <a:outerShdw blurRad="63500" dir="2700000" algn="tl" rotWithShape="0">
                  <a:prstClr val="white">
                    <a:alpha val="40000"/>
                  </a:prstClr>
                </a:outerShdw>
              </a:effectLst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55023764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1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Life Insurance Conference — Session 3.1</a:t>
            </a:r>
            <a:br>
              <a:rPr lang="en-US" dirty="0">
                <a:effectLst/>
              </a:rPr>
            </a:br>
            <a:r>
              <a:rPr lang="en-US" dirty="0"/>
              <a:t>Life Insurance Product Update Topics — Pfeifer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75986" y="1314480"/>
            <a:ext cx="3852521" cy="3847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274320" tIns="45720" rIns="27432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Regulation</a:t>
            </a:r>
            <a:endParaRPr lang="en-US" sz="1300" b="1" dirty="0">
              <a:solidFill>
                <a:schemeClr val="bg2">
                  <a:lumMod val="50000"/>
                </a:schemeClr>
              </a:solidFill>
              <a:effectLst>
                <a:outerShdw blurRad="63500" dir="2700000" algn="tl" rotWithShape="0">
                  <a:prstClr val="white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4C531226-72E3-9B44-8CA8-BF04E811F40E}"/>
              </a:ext>
            </a:extLst>
          </p:cNvPr>
          <p:cNvSpPr/>
          <p:nvPr/>
        </p:nvSpPr>
        <p:spPr>
          <a:xfrm>
            <a:off x="2110152" y="1219201"/>
            <a:ext cx="574431" cy="574431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388122B-A307-0446-ABA7-8BAFE110B77B}"/>
              </a:ext>
            </a:extLst>
          </p:cNvPr>
          <p:cNvSpPr txBox="1">
            <a:spLocks/>
          </p:cNvSpPr>
          <p:nvPr/>
        </p:nvSpPr>
        <p:spPr>
          <a:xfrm>
            <a:off x="2780786" y="1877188"/>
            <a:ext cx="3852521" cy="3847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274320" tIns="45720" rIns="27432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Principles-Based Reserves</a:t>
            </a:r>
            <a:endParaRPr lang="en-US" sz="1300" b="1" dirty="0">
              <a:solidFill>
                <a:schemeClr val="bg2">
                  <a:lumMod val="50000"/>
                </a:schemeClr>
              </a:solidFill>
              <a:effectLst>
                <a:outerShdw blurRad="63500" dir="2700000" algn="tl" rotWithShape="0">
                  <a:prstClr val="white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Diamond 14">
            <a:extLst>
              <a:ext uri="{FF2B5EF4-FFF2-40B4-BE49-F238E27FC236}">
                <a16:creationId xmlns:a16="http://schemas.microsoft.com/office/drawing/2014/main" id="{F3F08464-7EF6-7F4E-8B16-63DEB2021AE3}"/>
              </a:ext>
            </a:extLst>
          </p:cNvPr>
          <p:cNvSpPr/>
          <p:nvPr/>
        </p:nvSpPr>
        <p:spPr>
          <a:xfrm>
            <a:off x="2414952" y="1781909"/>
            <a:ext cx="574431" cy="574431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FF98B48-E9AC-BB42-9C97-E975AAB9C83D}"/>
              </a:ext>
            </a:extLst>
          </p:cNvPr>
          <p:cNvSpPr txBox="1">
            <a:spLocks/>
          </p:cNvSpPr>
          <p:nvPr/>
        </p:nvSpPr>
        <p:spPr>
          <a:xfrm>
            <a:off x="3167648" y="2426281"/>
            <a:ext cx="3852521" cy="3847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274320" tIns="45720" rIns="27432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Underwriting</a:t>
            </a:r>
            <a:endParaRPr lang="en-US" sz="1300" b="1" dirty="0">
              <a:solidFill>
                <a:schemeClr val="bg2">
                  <a:lumMod val="50000"/>
                </a:schemeClr>
              </a:solidFill>
              <a:effectLst>
                <a:outerShdw blurRad="63500" dir="2700000" algn="tl" rotWithShape="0">
                  <a:prstClr val="white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57A71E82-DE2B-CF40-9CFD-49E66AFEFC55}"/>
              </a:ext>
            </a:extLst>
          </p:cNvPr>
          <p:cNvSpPr/>
          <p:nvPr/>
        </p:nvSpPr>
        <p:spPr>
          <a:xfrm>
            <a:off x="2801814" y="2331002"/>
            <a:ext cx="574431" cy="574431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ED8D672-7D27-714A-8BF3-0689FC372D79}"/>
              </a:ext>
            </a:extLst>
          </p:cNvPr>
          <p:cNvSpPr txBox="1">
            <a:spLocks/>
          </p:cNvSpPr>
          <p:nvPr/>
        </p:nvSpPr>
        <p:spPr>
          <a:xfrm>
            <a:off x="3554509" y="2967434"/>
            <a:ext cx="3852521" cy="3847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274320" tIns="45720" rIns="27432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Reinsurance</a:t>
            </a:r>
            <a:endParaRPr lang="en-US" sz="1300" b="1" dirty="0">
              <a:solidFill>
                <a:schemeClr val="bg2">
                  <a:lumMod val="50000"/>
                </a:schemeClr>
              </a:solidFill>
              <a:effectLst>
                <a:outerShdw blurRad="63500" dir="2700000" algn="tl" rotWithShape="0">
                  <a:prstClr val="white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Diamond 20">
            <a:extLst>
              <a:ext uri="{FF2B5EF4-FFF2-40B4-BE49-F238E27FC236}">
                <a16:creationId xmlns:a16="http://schemas.microsoft.com/office/drawing/2014/main" id="{07B27C14-2473-8940-9B5E-A4CE3DD17B03}"/>
              </a:ext>
            </a:extLst>
          </p:cNvPr>
          <p:cNvSpPr/>
          <p:nvPr/>
        </p:nvSpPr>
        <p:spPr>
          <a:xfrm>
            <a:off x="3188675" y="2872155"/>
            <a:ext cx="574431" cy="574431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AEF58DF-3CB8-824D-8E07-8813D292EE4E}"/>
              </a:ext>
            </a:extLst>
          </p:cNvPr>
          <p:cNvSpPr txBox="1">
            <a:spLocks/>
          </p:cNvSpPr>
          <p:nvPr/>
        </p:nvSpPr>
        <p:spPr>
          <a:xfrm>
            <a:off x="3859309" y="3530142"/>
            <a:ext cx="3852521" cy="3847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274320" tIns="45720" rIns="27432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Investments</a:t>
            </a:r>
            <a:endParaRPr lang="en-US" sz="1300" b="1" dirty="0">
              <a:solidFill>
                <a:schemeClr val="bg2">
                  <a:lumMod val="50000"/>
                </a:schemeClr>
              </a:solidFill>
              <a:effectLst>
                <a:outerShdw blurRad="63500" dir="2700000" algn="tl" rotWithShape="0">
                  <a:prstClr val="white">
                    <a:alpha val="40000"/>
                  </a:prstClr>
                </a:outerShdw>
              </a:effectLst>
            </a:endParaRPr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B68A6CB0-0F83-3445-BC6C-44D792524009}"/>
              </a:ext>
            </a:extLst>
          </p:cNvPr>
          <p:cNvSpPr/>
          <p:nvPr/>
        </p:nvSpPr>
        <p:spPr>
          <a:xfrm>
            <a:off x="3493475" y="3434863"/>
            <a:ext cx="574431" cy="574431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4E044790-9C2E-954E-8DF5-8CB5DEFEC161}"/>
              </a:ext>
            </a:extLst>
          </p:cNvPr>
          <p:cNvSpPr txBox="1">
            <a:spLocks/>
          </p:cNvSpPr>
          <p:nvPr/>
        </p:nvSpPr>
        <p:spPr>
          <a:xfrm>
            <a:off x="4246171" y="4090958"/>
            <a:ext cx="3852521" cy="3847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274320" tIns="45720" rIns="27432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Post-Issue Topics</a:t>
            </a:r>
            <a:endParaRPr lang="en-US" sz="1300" b="1" dirty="0">
              <a:solidFill>
                <a:schemeClr val="bg2">
                  <a:lumMod val="50000"/>
                </a:schemeClr>
              </a:solidFill>
              <a:effectLst>
                <a:outerShdw blurRad="63500" dir="2700000" algn="tl" rotWithShape="0">
                  <a:prstClr val="white">
                    <a:alpha val="40000"/>
                  </a:prstClr>
                </a:outerShdw>
              </a:effectLst>
            </a:endParaRPr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A5E163BC-C8D4-DD46-81BE-57AC9389CE54}"/>
              </a:ext>
            </a:extLst>
          </p:cNvPr>
          <p:cNvSpPr/>
          <p:nvPr/>
        </p:nvSpPr>
        <p:spPr>
          <a:xfrm>
            <a:off x="3880337" y="3995679"/>
            <a:ext cx="574431" cy="574431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3234723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EA779A1-D60E-9347-8128-8765BD04D391}"/>
              </a:ext>
            </a:extLst>
          </p:cNvPr>
          <p:cNvSpPr/>
          <p:nvPr/>
        </p:nvSpPr>
        <p:spPr>
          <a:xfrm rot="13940649">
            <a:off x="2915742" y="2429663"/>
            <a:ext cx="553820" cy="2805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9C35BA-8B6E-1349-8D48-6CCF9CED2237}"/>
              </a:ext>
            </a:extLst>
          </p:cNvPr>
          <p:cNvSpPr/>
          <p:nvPr/>
        </p:nvSpPr>
        <p:spPr>
          <a:xfrm rot="7433198">
            <a:off x="5577314" y="2423751"/>
            <a:ext cx="542354" cy="2864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7946929">
            <a:off x="2960285" y="3591976"/>
            <a:ext cx="553820" cy="2864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2603514">
            <a:off x="5367263" y="3608610"/>
            <a:ext cx="738758" cy="2864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Insurance Asset Portfolios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74278" y="958901"/>
            <a:ext cx="4195444" cy="520704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91440" tIns="45720" rIns="91440" bIns="91440" rtlCol="0" anchor="ctr" anchorCtr="0">
            <a:no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Calisto MT" pitchFamily="18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FFFF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Arial"/>
                <a:cs typeface="Arial"/>
              </a:rPr>
              <a:t>Key Trends in Life Portfolios:</a:t>
            </a:r>
          </a:p>
        </p:txBody>
      </p:sp>
      <p:sp>
        <p:nvSpPr>
          <p:cNvPr id="4" name="Oval 3"/>
          <p:cNvSpPr/>
          <p:nvPr/>
        </p:nvSpPr>
        <p:spPr>
          <a:xfrm>
            <a:off x="2740834" y="2501413"/>
            <a:ext cx="3662331" cy="123825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/>
                <a:cs typeface="Arial"/>
              </a:rPr>
              <a:t>Digging for yield enhancements through alternatives, structured assets, and equities</a:t>
            </a:r>
          </a:p>
        </p:txBody>
      </p:sp>
      <p:sp>
        <p:nvSpPr>
          <p:cNvPr id="14" name="Oval 13"/>
          <p:cNvSpPr/>
          <p:nvPr/>
        </p:nvSpPr>
        <p:spPr>
          <a:xfrm>
            <a:off x="773723" y="1652904"/>
            <a:ext cx="3036277" cy="91884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/>
                <a:cs typeface="Arial"/>
              </a:rPr>
              <a:t>Relatively less emphasis on credit play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BF84774-82F9-E546-855B-B421312B0B50}"/>
              </a:ext>
            </a:extLst>
          </p:cNvPr>
          <p:cNvSpPr/>
          <p:nvPr/>
        </p:nvSpPr>
        <p:spPr>
          <a:xfrm>
            <a:off x="5404339" y="1652904"/>
            <a:ext cx="3036277" cy="91884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/>
                <a:cs typeface="Arial"/>
              </a:rPr>
              <a:t>More emphasis on duration play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B020F8-2321-3542-A767-B36B0DB903B3}"/>
              </a:ext>
            </a:extLst>
          </p:cNvPr>
          <p:cNvSpPr/>
          <p:nvPr/>
        </p:nvSpPr>
        <p:spPr>
          <a:xfrm>
            <a:off x="691662" y="3751335"/>
            <a:ext cx="3036277" cy="91884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/>
                <a:cs typeface="Arial"/>
              </a:rPr>
              <a:t>Use of niche asset managers for special expertise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DDF80CB-CD29-8449-BCA0-516991870DA2}"/>
              </a:ext>
            </a:extLst>
          </p:cNvPr>
          <p:cNvSpPr/>
          <p:nvPr/>
        </p:nvSpPr>
        <p:spPr>
          <a:xfrm>
            <a:off x="5322278" y="3751335"/>
            <a:ext cx="3036277" cy="91884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/>
                <a:cs typeface="Arial"/>
              </a:rPr>
              <a:t>Some return to straight commercial mortgage loans</a:t>
            </a:r>
          </a:p>
        </p:txBody>
      </p:sp>
    </p:spTree>
    <p:extLst>
      <p:ext uri="{BB962C8B-B14F-4D97-AF65-F5344CB8AC3E}">
        <p14:creationId xmlns:p14="http://schemas.microsoft.com/office/powerpoint/2010/main" val="3856707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6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6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6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3" grpId="0" animBg="1"/>
      <p:bldP spid="23" grpId="0" animBg="1"/>
      <p:bldP spid="9" grpId="0" animBg="1"/>
      <p:bldP spid="4" grpId="0" animBg="1"/>
      <p:bldP spid="14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Insurance Asset Portfolios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74278" y="958901"/>
            <a:ext cx="4195444" cy="520704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91440" tIns="45720" rIns="91440" bIns="91440" rtlCol="0" anchor="ctr" anchorCtr="0">
            <a:no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Calisto MT" pitchFamily="18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FFFF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Arial"/>
                <a:cs typeface="Arial"/>
              </a:rPr>
              <a:t>Key Trends in Life Portfolios: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9FA490E-7299-6A40-9D3B-A0CE44DA5124}"/>
              </a:ext>
            </a:extLst>
          </p:cNvPr>
          <p:cNvSpPr txBox="1">
            <a:spLocks/>
          </p:cNvSpPr>
          <p:nvPr/>
        </p:nvSpPr>
        <p:spPr>
          <a:xfrm>
            <a:off x="658909" y="1782199"/>
            <a:ext cx="8485090" cy="3847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274320" tIns="45720" rIns="27432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600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Re-allocation of existing assets to support targeted liability streams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(asset musical chairs)</a:t>
            </a:r>
          </a:p>
        </p:txBody>
      </p:sp>
      <p:sp>
        <p:nvSpPr>
          <p:cNvPr id="17" name="L-Shape 16">
            <a:extLst>
              <a:ext uri="{FF2B5EF4-FFF2-40B4-BE49-F238E27FC236}">
                <a16:creationId xmlns:a16="http://schemas.microsoft.com/office/drawing/2014/main" id="{F740D393-A0BE-134B-9658-FDCB88E1E223}"/>
              </a:ext>
            </a:extLst>
          </p:cNvPr>
          <p:cNvSpPr/>
          <p:nvPr/>
        </p:nvSpPr>
        <p:spPr>
          <a:xfrm rot="13500000">
            <a:off x="274505" y="1754405"/>
            <a:ext cx="440306" cy="440308"/>
          </a:xfrm>
          <a:prstGeom prst="corner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F5E42FC-F64B-F14C-87DC-8BAD18FF684E}"/>
              </a:ext>
            </a:extLst>
          </p:cNvPr>
          <p:cNvSpPr txBox="1">
            <a:spLocks/>
          </p:cNvSpPr>
          <p:nvPr/>
        </p:nvSpPr>
        <p:spPr>
          <a:xfrm>
            <a:off x="658910" y="2564055"/>
            <a:ext cx="8485090" cy="3847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274320" tIns="45720" rIns="27432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600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Impact of PBR on insurer investment practices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B81EA3CF-2DD6-9D42-8AFE-E68749C77FFC}"/>
              </a:ext>
            </a:extLst>
          </p:cNvPr>
          <p:cNvSpPr/>
          <p:nvPr/>
        </p:nvSpPr>
        <p:spPr>
          <a:xfrm rot="13500000">
            <a:off x="274506" y="2536262"/>
            <a:ext cx="440306" cy="440308"/>
          </a:xfrm>
          <a:prstGeom prst="corner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9C32AFA-3330-D04E-A18F-E05EF816A2DC}"/>
              </a:ext>
            </a:extLst>
          </p:cNvPr>
          <p:cNvSpPr txBox="1">
            <a:spLocks/>
          </p:cNvSpPr>
          <p:nvPr/>
        </p:nvSpPr>
        <p:spPr>
          <a:xfrm>
            <a:off x="658910" y="3317922"/>
            <a:ext cx="8485090" cy="3847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274320" tIns="45720" rIns="27432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600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Reinvestment policies in light of greater persistency</a:t>
            </a:r>
          </a:p>
        </p:txBody>
      </p:sp>
      <p:sp>
        <p:nvSpPr>
          <p:cNvPr id="22" name="L-Shape 21">
            <a:extLst>
              <a:ext uri="{FF2B5EF4-FFF2-40B4-BE49-F238E27FC236}">
                <a16:creationId xmlns:a16="http://schemas.microsoft.com/office/drawing/2014/main" id="{F2769EBD-9CB8-2241-8965-A5A5C0C8CDD6}"/>
              </a:ext>
            </a:extLst>
          </p:cNvPr>
          <p:cNvSpPr/>
          <p:nvPr/>
        </p:nvSpPr>
        <p:spPr>
          <a:xfrm rot="13500000">
            <a:off x="274506" y="3290129"/>
            <a:ext cx="440306" cy="440308"/>
          </a:xfrm>
          <a:prstGeom prst="corner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3A4DAEF7-C31E-7E42-A71F-498F58ED824A}"/>
              </a:ext>
            </a:extLst>
          </p:cNvPr>
          <p:cNvSpPr txBox="1">
            <a:spLocks/>
          </p:cNvSpPr>
          <p:nvPr/>
        </p:nvSpPr>
        <p:spPr>
          <a:xfrm>
            <a:off x="658910" y="4033029"/>
            <a:ext cx="8485090" cy="3847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274320" tIns="45720" rIns="27432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600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How indexed products have changed the investment landscape</a:t>
            </a:r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B5ADD0B-9525-124F-8123-76970E2044F6}"/>
              </a:ext>
            </a:extLst>
          </p:cNvPr>
          <p:cNvSpPr/>
          <p:nvPr/>
        </p:nvSpPr>
        <p:spPr>
          <a:xfrm rot="13500000">
            <a:off x="274506" y="4005236"/>
            <a:ext cx="440306" cy="440308"/>
          </a:xfrm>
          <a:prstGeom prst="corner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10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Insurance Product Update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2989385" y="1343667"/>
            <a:ext cx="5826369" cy="3275256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28575" cmpd="sng">
            <a:gradFill flip="none" rotWithShape="1">
              <a:gsLst>
                <a:gs pos="0">
                  <a:schemeClr val="accent1"/>
                </a:gs>
                <a:gs pos="49000">
                  <a:prstClr val="white">
                    <a:alpha val="0"/>
                  </a:prstClr>
                </a:gs>
              </a:gsLst>
              <a:lin ang="4980000" scaled="0"/>
              <a:tileRect/>
            </a:gradFill>
            <a:miter lim="800000"/>
            <a:headEnd/>
            <a:tailEnd/>
          </a:ln>
          <a:extLst/>
        </p:spPr>
        <p:txBody>
          <a:bodyPr wrap="square" lIns="137160" tIns="91440" rIns="182880" bIns="9144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Replaces formula-driven statutory reserve framework with actuarial modeling framework</a:t>
            </a:r>
          </a:p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Approach is high calculation-intensive and require insurers to develop experience data on key assumptions in order to avoid highly conservative approach</a:t>
            </a:r>
          </a:p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Applies only to life insurance now, not annuities</a:t>
            </a:r>
          </a:p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Reserve is greatest of net premium reserve, deterministic reserve, and stochastic reserve</a:t>
            </a:r>
          </a:p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Some exceptions and exclusions exist for certain companies and certain products</a:t>
            </a:r>
          </a:p>
          <a:p>
            <a:pPr marL="177800" indent="-177800" eaLnBrk="1" hangingPunct="1">
              <a:spcAft>
                <a:spcPts val="500"/>
              </a:spcAft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Mandatory Effective Date is January 1, 2020 for new life sales, but can adopt earlier on a product-by-product basis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42477" y="1328588"/>
            <a:ext cx="2458631" cy="692497"/>
          </a:xfrm>
          <a:prstGeom prst="rect">
            <a:avLst/>
          </a:prstGeom>
          <a:solidFill>
            <a:srgbClr val="8A0A0A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82880" tIns="45720" rIns="9144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800" b="1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Principles-Based Reserves</a:t>
            </a:r>
          </a:p>
        </p:txBody>
      </p:sp>
    </p:spTree>
    <p:extLst>
      <p:ext uri="{BB962C8B-B14F-4D97-AF65-F5344CB8AC3E}">
        <p14:creationId xmlns:p14="http://schemas.microsoft.com/office/powerpoint/2010/main" val="152046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Insurance Product Update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61823" y="982347"/>
            <a:ext cx="7420353" cy="520704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91440" tIns="45720" rIns="91440" bIns="91440" rtlCol="0" anchor="ctr" anchorCtr="0">
            <a:no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Calisto MT" pitchFamily="18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FFFF"/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Arial"/>
                <a:cs typeface="Arial"/>
              </a:rPr>
              <a:t>Implications of Principles-Based Reserves on Products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9FA490E-7299-6A40-9D3B-A0CE44DA5124}"/>
              </a:ext>
            </a:extLst>
          </p:cNvPr>
          <p:cNvSpPr txBox="1">
            <a:spLocks/>
          </p:cNvSpPr>
          <p:nvPr/>
        </p:nvSpPr>
        <p:spPr>
          <a:xfrm>
            <a:off x="893371" y="1765786"/>
            <a:ext cx="7875490" cy="259045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274320" tIns="45720" rIns="27432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>
              <a:spcBef>
                <a:spcPts val="800"/>
              </a:spcBef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In concert with the 2017 CSO Table, will spark a large amount of new product re-pricing in 2017–2020</a:t>
            </a:r>
          </a:p>
          <a:p>
            <a:pPr algn="l" defTabSz="914400">
              <a:spcBef>
                <a:spcPts val="800"/>
              </a:spcBef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Term re-development already began in 2017, with the net effect being lower term prices</a:t>
            </a:r>
          </a:p>
          <a:p>
            <a:pPr algn="l" defTabSz="914400">
              <a:spcBef>
                <a:spcPts val="800"/>
              </a:spcBef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In 2018, look for more Secondary Guarantee Universal Life re-development (results may be mixed in terms of impact on prices)</a:t>
            </a:r>
          </a:p>
          <a:p>
            <a:pPr algn="l" defTabSz="914400">
              <a:spcBef>
                <a:spcPts val="800"/>
              </a:spcBef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Accumulation-oriented products and combo life/LTC products will be the final product category to undergo PBR pricing, in late 2018, 2019</a:t>
            </a:r>
          </a:p>
          <a:p>
            <a:pPr algn="l" defTabSz="914400">
              <a:spcBef>
                <a:spcPts val="800"/>
              </a:spcBef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Timeline for development must reflect filing logjam at states and Interstate Compact</a:t>
            </a:r>
          </a:p>
          <a:p>
            <a:pPr algn="l" defTabSz="914400">
              <a:spcBef>
                <a:spcPts val="800"/>
              </a:spcBef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Pricing actuaries must prepare for a whole new world of complexity in pricing in a PBR world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8A1770-EBE6-B749-9DF3-38E75AD118C9}"/>
              </a:ext>
            </a:extLst>
          </p:cNvPr>
          <p:cNvSpPr/>
          <p:nvPr/>
        </p:nvSpPr>
        <p:spPr>
          <a:xfrm>
            <a:off x="504092" y="1887415"/>
            <a:ext cx="515816" cy="1055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D5A07B-8E90-5E41-9D92-90EEA065B424}"/>
              </a:ext>
            </a:extLst>
          </p:cNvPr>
          <p:cNvSpPr/>
          <p:nvPr/>
        </p:nvSpPr>
        <p:spPr>
          <a:xfrm>
            <a:off x="504092" y="2431073"/>
            <a:ext cx="515816" cy="1055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7B14F3E-CCD0-674B-8867-9A72EFCD12BB}"/>
              </a:ext>
            </a:extLst>
          </p:cNvPr>
          <p:cNvSpPr/>
          <p:nvPr/>
        </p:nvSpPr>
        <p:spPr>
          <a:xfrm>
            <a:off x="504092" y="2724150"/>
            <a:ext cx="515816" cy="1055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D0B15A-47AD-1244-B6EE-B58D846DEAA1}"/>
              </a:ext>
            </a:extLst>
          </p:cNvPr>
          <p:cNvSpPr/>
          <p:nvPr/>
        </p:nvSpPr>
        <p:spPr>
          <a:xfrm>
            <a:off x="504092" y="3251689"/>
            <a:ext cx="515816" cy="1055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B9BC51-6D7F-B042-A5FE-74CC6452AB3D}"/>
              </a:ext>
            </a:extLst>
          </p:cNvPr>
          <p:cNvSpPr/>
          <p:nvPr/>
        </p:nvSpPr>
        <p:spPr>
          <a:xfrm>
            <a:off x="504092" y="3779227"/>
            <a:ext cx="515816" cy="1055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F85EB99-9814-344E-BA2E-A8E2523906AB}"/>
              </a:ext>
            </a:extLst>
          </p:cNvPr>
          <p:cNvSpPr/>
          <p:nvPr/>
        </p:nvSpPr>
        <p:spPr>
          <a:xfrm>
            <a:off x="504092" y="4107473"/>
            <a:ext cx="515816" cy="1055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6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uiExpand="1" build="p" animBg="1"/>
      <p:bldP spid="3" grpId="0" animBg="1"/>
      <p:bldP spid="13" grpId="0" animBg="1"/>
      <p:bldP spid="14" grpId="0" animBg="1"/>
      <p:bldP spid="16" grpId="0" animBg="1"/>
      <p:bldP spid="18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Underwriting Trends in Life Insurance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2743200" y="1262285"/>
            <a:ext cx="5861540" cy="1107996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28575" cmpd="sng">
            <a:gradFill flip="none" rotWithShape="1">
              <a:gsLst>
                <a:gs pos="0">
                  <a:schemeClr val="accent1"/>
                </a:gs>
                <a:gs pos="49000">
                  <a:prstClr val="white">
                    <a:alpha val="0"/>
                  </a:prstClr>
                </a:gs>
              </a:gsLst>
              <a:lin ang="4980000" scaled="0"/>
              <a:tileRect/>
            </a:gradFill>
            <a:miter lim="800000"/>
            <a:headEnd/>
            <a:tailEnd/>
          </a:ln>
          <a:extLst/>
        </p:spPr>
        <p:txBody>
          <a:bodyPr wrap="square" lIns="137160" tIns="91440" rIns="182880" bIns="9144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Cutbacks on blood tests and EKGs</a:t>
            </a:r>
          </a:p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More database searches including MIB, MVR, RX, Lexis Nexis</a:t>
            </a:r>
          </a:p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Use of social media and Internet for leads</a:t>
            </a:r>
          </a:p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All in an effort to speed and streamline process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43186" y="1238839"/>
            <a:ext cx="2400014" cy="692497"/>
          </a:xfrm>
          <a:prstGeom prst="rect">
            <a:avLst/>
          </a:prstGeom>
          <a:solidFill>
            <a:srgbClr val="8A0A0A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82880" tIns="45720" rIns="9144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800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Calisto MT" panose="02040603050505030304" pitchFamily="18" charset="77"/>
              </a:rPr>
              <a:t>In two words . . . “less invasive”</a:t>
            </a: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7333138F-36A3-D04B-8DFB-6CD97DB4E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434592"/>
            <a:ext cx="5861540" cy="877163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28575" cmpd="sng">
            <a:gradFill flip="none" rotWithShape="1">
              <a:gsLst>
                <a:gs pos="0">
                  <a:schemeClr val="accent1"/>
                </a:gs>
                <a:gs pos="49000">
                  <a:prstClr val="white">
                    <a:alpha val="0"/>
                  </a:prstClr>
                </a:gs>
              </a:gsLst>
              <a:lin ang="4980000" scaled="0"/>
              <a:tileRect/>
            </a:gradFill>
            <a:miter lim="800000"/>
            <a:headEnd/>
            <a:tailEnd/>
          </a:ln>
          <a:extLst/>
        </p:spPr>
        <p:txBody>
          <a:bodyPr wrap="square" lIns="137160" tIns="91440" rIns="182880" bIns="9144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Identifying protocols</a:t>
            </a:r>
          </a:p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Measuring protective value</a:t>
            </a:r>
          </a:p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Change in expected mortality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A20F3A2-88E5-8249-8F35-2F162AC1FDD8}"/>
              </a:ext>
            </a:extLst>
          </p:cNvPr>
          <p:cNvSpPr txBox="1">
            <a:spLocks/>
          </p:cNvSpPr>
          <p:nvPr/>
        </p:nvSpPr>
        <p:spPr>
          <a:xfrm>
            <a:off x="343186" y="2411146"/>
            <a:ext cx="2400014" cy="692497"/>
          </a:xfrm>
          <a:prstGeom prst="rect">
            <a:avLst/>
          </a:prstGeom>
          <a:solidFill>
            <a:srgbClr val="8A0A0A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82880" tIns="45720" rIns="9144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800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Calisto MT" panose="02040603050505030304" pitchFamily="18" charset="77"/>
              </a:rPr>
              <a:t>Reinsurers playing </a:t>
            </a:r>
            <a:br>
              <a:rPr lang="en-US" sz="1800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Calisto MT" panose="02040603050505030304" pitchFamily="18" charset="77"/>
              </a:rPr>
            </a:br>
            <a:r>
              <a:rPr lang="en-US" sz="1800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Calisto MT" panose="02040603050505030304" pitchFamily="18" charset="77"/>
              </a:rPr>
              <a:t>a key role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514807E-F7FC-5048-B4E2-6F5198957A0A}"/>
              </a:ext>
            </a:extLst>
          </p:cNvPr>
          <p:cNvSpPr txBox="1">
            <a:spLocks/>
          </p:cNvSpPr>
          <p:nvPr/>
        </p:nvSpPr>
        <p:spPr>
          <a:xfrm>
            <a:off x="343186" y="3370260"/>
            <a:ext cx="8242014" cy="415498"/>
          </a:xfrm>
          <a:prstGeom prst="rect">
            <a:avLst/>
          </a:prstGeom>
          <a:solidFill>
            <a:srgbClr val="8A0A0A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82880" tIns="45720" rIns="9144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800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Calisto MT" panose="02040603050505030304" pitchFamily="18" charset="77"/>
              </a:rPr>
              <a:t>Challenges in implementing PBR in a world of rapidly changing underwriting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AC673BF9-3A3B-F143-B8E4-7217BC136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970315"/>
            <a:ext cx="5861540" cy="646331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28575" cmpd="sng">
            <a:gradFill flip="none" rotWithShape="1">
              <a:gsLst>
                <a:gs pos="0">
                  <a:schemeClr val="accent1"/>
                </a:gs>
                <a:gs pos="49000">
                  <a:prstClr val="white">
                    <a:alpha val="0"/>
                  </a:prstClr>
                </a:gs>
              </a:gsLst>
              <a:lin ang="4980000" scaled="0"/>
              <a:tileRect/>
            </a:gradFill>
            <a:miter lim="800000"/>
            <a:headEnd/>
            <a:tailEnd/>
          </a:ln>
          <a:extLst/>
        </p:spPr>
        <p:txBody>
          <a:bodyPr wrap="square" lIns="137160" tIns="91440" rIns="182880" bIns="9144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Different roles for underwriters—less routine</a:t>
            </a:r>
          </a:p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Reductions in staffing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724824F-6A2A-C340-BC83-460C7C151449}"/>
              </a:ext>
            </a:extLst>
          </p:cNvPr>
          <p:cNvSpPr txBox="1">
            <a:spLocks/>
          </p:cNvSpPr>
          <p:nvPr/>
        </p:nvSpPr>
        <p:spPr>
          <a:xfrm>
            <a:off x="343186" y="3946869"/>
            <a:ext cx="2388291" cy="692497"/>
          </a:xfrm>
          <a:prstGeom prst="rect">
            <a:avLst/>
          </a:prstGeom>
          <a:solidFill>
            <a:srgbClr val="8A0A0A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82880" tIns="45720" rIns="9144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800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Calisto MT" panose="02040603050505030304" pitchFamily="18" charset="77"/>
              </a:rPr>
              <a:t>Changes in Underwriting staffing</a:t>
            </a:r>
          </a:p>
        </p:txBody>
      </p:sp>
    </p:spTree>
    <p:extLst>
      <p:ext uri="{BB962C8B-B14F-4D97-AF65-F5344CB8AC3E}">
        <p14:creationId xmlns:p14="http://schemas.microsoft.com/office/powerpoint/2010/main" val="206301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Underwriting Trends in Life Insurance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3059722" y="1309177"/>
            <a:ext cx="5545017" cy="877163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28575" cmpd="sng">
            <a:gradFill flip="none" rotWithShape="1">
              <a:gsLst>
                <a:gs pos="0">
                  <a:schemeClr val="accent1"/>
                </a:gs>
                <a:gs pos="49000">
                  <a:prstClr val="white">
                    <a:alpha val="0"/>
                  </a:prstClr>
                </a:gs>
              </a:gsLst>
              <a:lin ang="4980000" scaled="0"/>
              <a:tileRect/>
            </a:gradFill>
            <a:miter lim="800000"/>
            <a:headEnd/>
            <a:tailEnd/>
          </a:ln>
          <a:extLst/>
        </p:spPr>
        <p:txBody>
          <a:bodyPr wrap="square" lIns="137160" tIns="91440" rIns="182880" bIns="9144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Consultants and reinsurers providing support</a:t>
            </a:r>
          </a:p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What is </a:t>
            </a:r>
            <a:r>
              <a:rPr lang="en-US" sz="1500" dirty="0" err="1">
                <a:solidFill>
                  <a:srgbClr val="000000"/>
                </a:solidFill>
              </a:rPr>
              <a:t>decisionable</a:t>
            </a:r>
            <a:r>
              <a:rPr lang="en-US" sz="1500" dirty="0">
                <a:solidFill>
                  <a:srgbClr val="000000"/>
                </a:solidFill>
              </a:rPr>
              <a:t>? (e.g., FCRA)</a:t>
            </a:r>
          </a:p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Integration with expert underwriting systems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43185" y="1285731"/>
            <a:ext cx="2716537" cy="692497"/>
          </a:xfrm>
          <a:prstGeom prst="rect">
            <a:avLst/>
          </a:prstGeom>
          <a:solidFill>
            <a:srgbClr val="8A0A0A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82880" tIns="45720" rIns="9144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800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Calisto MT" panose="02040603050505030304" pitchFamily="18" charset="77"/>
              </a:rPr>
              <a:t>Predictive Analytics Emergence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CAE82F9-C8F1-E541-A3AA-18E4C5F49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9" y="2342731"/>
            <a:ext cx="5568463" cy="133882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28575" cmpd="sng">
            <a:gradFill flip="none" rotWithShape="1">
              <a:gsLst>
                <a:gs pos="0">
                  <a:schemeClr val="accent1"/>
                </a:gs>
                <a:gs pos="49000">
                  <a:prstClr val="white">
                    <a:alpha val="0"/>
                  </a:prstClr>
                </a:gs>
              </a:gsLst>
              <a:lin ang="4980000" scaled="0"/>
              <a:tileRect/>
            </a:gradFill>
            <a:miter lim="800000"/>
            <a:headEnd/>
            <a:tailEnd/>
          </a:ln>
          <a:extLst/>
        </p:spPr>
        <p:txBody>
          <a:bodyPr wrap="square" lIns="137160" tIns="91440" rIns="182880" bIns="9144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Stand-alone programs, with final </a:t>
            </a:r>
            <a:r>
              <a:rPr lang="en-US" sz="1500" dirty="0" err="1">
                <a:solidFill>
                  <a:srgbClr val="000000"/>
                </a:solidFill>
              </a:rPr>
              <a:t>decisioning</a:t>
            </a:r>
            <a:r>
              <a:rPr lang="en-US" sz="1500" dirty="0">
                <a:solidFill>
                  <a:srgbClr val="000000"/>
                </a:solidFill>
              </a:rPr>
              <a:t> (accept/reject)</a:t>
            </a:r>
          </a:p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Triage programs, which screen which applicants eligible for streamlined underwriting and which must submit to more comprehensive underwriting</a:t>
            </a:r>
          </a:p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Choice of alternative underwriting programs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E67C031-B708-A149-B6B7-7E7C2972587C}"/>
              </a:ext>
            </a:extLst>
          </p:cNvPr>
          <p:cNvSpPr txBox="1">
            <a:spLocks/>
          </p:cNvSpPr>
          <p:nvPr/>
        </p:nvSpPr>
        <p:spPr>
          <a:xfrm>
            <a:off x="354909" y="2319285"/>
            <a:ext cx="2704814" cy="692497"/>
          </a:xfrm>
          <a:prstGeom prst="rect">
            <a:avLst/>
          </a:prstGeom>
          <a:solidFill>
            <a:srgbClr val="8A0A0A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82880" tIns="45720" rIns="9144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800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Calisto MT" panose="02040603050505030304" pitchFamily="18" charset="77"/>
              </a:rPr>
              <a:t>Structure of Accelerated Underwriting Programs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03478891-A737-964B-BEEC-72AAEA3DF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585" y="3855008"/>
            <a:ext cx="5181600" cy="646331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28575" cmpd="sng">
            <a:gradFill flip="none" rotWithShape="1">
              <a:gsLst>
                <a:gs pos="0">
                  <a:schemeClr val="accent1"/>
                </a:gs>
                <a:gs pos="49000">
                  <a:prstClr val="white">
                    <a:alpha val="0"/>
                  </a:prstClr>
                </a:gs>
              </a:gsLst>
              <a:lin ang="4980000" scaled="0"/>
              <a:tileRect/>
            </a:gradFill>
            <a:miter lim="800000"/>
            <a:headEnd/>
            <a:tailEnd/>
          </a:ln>
          <a:extLst/>
        </p:spPr>
        <p:txBody>
          <a:bodyPr wrap="square" lIns="137160" tIns="91440" rIns="182880" bIns="91440"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Smoker misrepresentations</a:t>
            </a:r>
          </a:p>
          <a:p>
            <a:pPr marL="177800" indent="-177800" eaLnBrk="1" hangingPunct="1">
              <a:buClr>
                <a:schemeClr val="accent2"/>
              </a:buClr>
              <a:buFont typeface="Wingdings" charset="2"/>
              <a:buChar char="§"/>
            </a:pPr>
            <a:r>
              <a:rPr lang="en-US" sz="1500" dirty="0">
                <a:solidFill>
                  <a:srgbClr val="000000"/>
                </a:solidFill>
              </a:rPr>
              <a:t>Drug and alcohol abuse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2295080-8A10-1D45-8F41-6462D3C4881B}"/>
              </a:ext>
            </a:extLst>
          </p:cNvPr>
          <p:cNvSpPr txBox="1">
            <a:spLocks/>
          </p:cNvSpPr>
          <p:nvPr/>
        </p:nvSpPr>
        <p:spPr>
          <a:xfrm>
            <a:off x="366631" y="3831562"/>
            <a:ext cx="3091677" cy="692497"/>
          </a:xfrm>
          <a:prstGeom prst="rect">
            <a:avLst/>
          </a:prstGeom>
          <a:solidFill>
            <a:srgbClr val="8A0A0A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82880" tIns="45720" rIns="9144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/>
            <a:r>
              <a:rPr lang="en-US" sz="1800" dirty="0"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  <a:latin typeface="Calisto MT" panose="02040603050505030304" pitchFamily="18" charset="77"/>
              </a:rPr>
              <a:t>Speedbumps on Accelerated Underwriting Road</a:t>
            </a:r>
          </a:p>
        </p:txBody>
      </p:sp>
    </p:spTree>
    <p:extLst>
      <p:ext uri="{BB962C8B-B14F-4D97-AF65-F5344CB8AC3E}">
        <p14:creationId xmlns:p14="http://schemas.microsoft.com/office/powerpoint/2010/main" val="273857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Reinsurance Topics are Currently an Active Area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9FA490E-7299-6A40-9D3B-A0CE44DA5124}"/>
              </a:ext>
            </a:extLst>
          </p:cNvPr>
          <p:cNvSpPr txBox="1">
            <a:spLocks/>
          </p:cNvSpPr>
          <p:nvPr/>
        </p:nvSpPr>
        <p:spPr>
          <a:xfrm>
            <a:off x="893371" y="1663194"/>
            <a:ext cx="7875490" cy="27956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274320" tIns="45720" rIns="274320" bIns="91440" rtlCol="0" anchor="ctr" anchorCtr="0">
            <a:spAutoFit/>
          </a:bodyPr>
          <a:lstStyle>
            <a:defPPr>
              <a:defRPr lang="en-US"/>
            </a:defPPr>
            <a:lvl1pPr indent="0" algn="ctr">
              <a:spcBef>
                <a:spcPts val="2000"/>
              </a:spcBef>
              <a:buFont typeface="Calisto MT" pitchFamily="18" charset="0"/>
              <a:buNone/>
              <a:defRPr sz="14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/>
                <a:cs typeface="Arial"/>
              </a:defRPr>
            </a:lvl1pPr>
            <a:lvl2pPr marL="577850" indent="-2952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2pPr>
            <a:lvl3pPr marL="860425" indent="-282575">
              <a:spcBef>
                <a:spcPts val="600"/>
              </a:spcBef>
              <a:buFont typeface="Calisto MT" pitchFamily="18" charset="0"/>
              <a:buChar char="•"/>
              <a:defRPr sz="20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3pPr>
            <a:lvl4pPr marL="1143000" indent="-282575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4pPr>
            <a:lvl5pPr marL="1425575" indent="-282575">
              <a:spcBef>
                <a:spcPts val="600"/>
              </a:spcBef>
              <a:buFont typeface="Calisto MT" pitchFamily="18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5pPr>
            <a:lvl6pPr marL="1711325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6pPr>
            <a:lvl7pPr marL="20002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7pPr>
            <a:lvl8pPr marL="2290763" indent="-280988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8pPr>
            <a:lvl9pPr marL="2571750" indent="-280988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9pPr>
          </a:lstStyle>
          <a:p>
            <a:pPr algn="l" defTabSz="914400">
              <a:spcBef>
                <a:spcPts val="800"/>
              </a:spcBef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After several years of increasing direct industry retention, the amount of ceded reinsurance increased in 2016</a:t>
            </a:r>
          </a:p>
          <a:p>
            <a:pPr algn="l" defTabSz="914400">
              <a:spcBef>
                <a:spcPts val="800"/>
              </a:spcBef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Role of reinsurers continues to evolve into sources of guidance and partnerships in predictive analytics, expert underwriting systems, PBR experience data, and capital management solutions</a:t>
            </a:r>
          </a:p>
          <a:p>
            <a:pPr algn="l" defTabSz="914400">
              <a:spcBef>
                <a:spcPts val="800"/>
              </a:spcBef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Tentative activity in new lines like combination contracts, survivorship contracts</a:t>
            </a:r>
          </a:p>
          <a:p>
            <a:pPr algn="l" defTabSz="914400">
              <a:spcBef>
                <a:spcPts val="800"/>
              </a:spcBef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Consolidation has reached a plateau</a:t>
            </a:r>
          </a:p>
          <a:p>
            <a:pPr algn="l" defTabSz="914400">
              <a:spcBef>
                <a:spcPts val="800"/>
              </a:spcBef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63500" dir="2700000" algn="tl" rotWithShape="0">
                    <a:prstClr val="white">
                      <a:alpha val="40000"/>
                    </a:prstClr>
                  </a:outerShdw>
                </a:effectLst>
              </a:rPr>
              <a:t>Continued reinsurer interest in developing presence as product development arm for small to mid-size life insurers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C09057-1239-5F4F-B621-F81698F25864}"/>
              </a:ext>
            </a:extLst>
          </p:cNvPr>
          <p:cNvSpPr txBox="1"/>
          <p:nvPr/>
        </p:nvSpPr>
        <p:spPr>
          <a:xfrm>
            <a:off x="738554" y="1606062"/>
            <a:ext cx="468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A.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422392-97CE-2B4B-9633-F1FE52E65CF7}"/>
              </a:ext>
            </a:extLst>
          </p:cNvPr>
          <p:cNvSpPr txBox="1"/>
          <p:nvPr/>
        </p:nvSpPr>
        <p:spPr>
          <a:xfrm>
            <a:off x="738554" y="2195086"/>
            <a:ext cx="468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B.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20D6F2-A906-BC4A-82EC-EBA8B7D32EF2}"/>
              </a:ext>
            </a:extLst>
          </p:cNvPr>
          <p:cNvSpPr txBox="1"/>
          <p:nvPr/>
        </p:nvSpPr>
        <p:spPr>
          <a:xfrm>
            <a:off x="738554" y="3039147"/>
            <a:ext cx="468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C.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FEA7C0-57D9-A045-A494-D7979F25C3FA}"/>
              </a:ext>
            </a:extLst>
          </p:cNvPr>
          <p:cNvSpPr txBox="1"/>
          <p:nvPr/>
        </p:nvSpPr>
        <p:spPr>
          <a:xfrm>
            <a:off x="738554" y="3402563"/>
            <a:ext cx="468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D.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937F4E-4DF0-2A4A-9BFD-A87C892351C9}"/>
              </a:ext>
            </a:extLst>
          </p:cNvPr>
          <p:cNvSpPr txBox="1"/>
          <p:nvPr/>
        </p:nvSpPr>
        <p:spPr>
          <a:xfrm>
            <a:off x="738554" y="3801148"/>
            <a:ext cx="468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E.</a:t>
            </a:r>
          </a:p>
        </p:txBody>
      </p:sp>
    </p:spTree>
    <p:extLst>
      <p:ext uri="{BB962C8B-B14F-4D97-AF65-F5344CB8AC3E}">
        <p14:creationId xmlns:p14="http://schemas.microsoft.com/office/powerpoint/2010/main" val="241643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  <p:bldP spid="4" grpId="0"/>
      <p:bldP spid="12" grpId="0"/>
      <p:bldP spid="17" grpId="0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3300</TotalTime>
  <Words>916</Words>
  <Application>Microsoft Macintosh PowerPoint</Application>
  <PresentationFormat>On-screen Show (16:9)</PresentationFormat>
  <Paragraphs>131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Calibri</vt:lpstr>
      <vt:lpstr>Calisto MT</vt:lpstr>
      <vt:lpstr>Perpetua Titling MT</vt:lpstr>
      <vt:lpstr>Wingdings</vt:lpstr>
      <vt:lpstr>Precedent</vt:lpstr>
      <vt:lpstr>Life Insurance conference</vt:lpstr>
      <vt:lpstr>Life Insurance Conference — Session 3.1 Life Insurance Product Update Topics — Pfeifer</vt:lpstr>
      <vt:lpstr>Life Insurance Asset Portfolios</vt:lpstr>
      <vt:lpstr>Life Insurance Asset Portfolios</vt:lpstr>
      <vt:lpstr>Life Insurance Product Update</vt:lpstr>
      <vt:lpstr>Life Insurance Product Update</vt:lpstr>
      <vt:lpstr>Underwriting Trends in Life Insurance</vt:lpstr>
      <vt:lpstr>Underwriting Trends in Life Insurance</vt:lpstr>
      <vt:lpstr>Reinsurance Topics are Currently an Active Area</vt:lpstr>
      <vt:lpstr>Reinsurance Topics are Currently an Active Area</vt:lpstr>
      <vt:lpstr>Life Insurance Product Update</vt:lpstr>
      <vt:lpstr>Life Insurance Product Update</vt:lpstr>
      <vt:lpstr>Life Insurance—Post Issue Topics</vt:lpstr>
      <vt:lpstr>Life Insurance—Post Issue Topics</vt:lpstr>
      <vt:lpstr>Thank You</vt:lpstr>
    </vt:vector>
  </TitlesOfParts>
  <Company>Sardis Media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Indexed deferred income annuity (IDIA)</dc:title>
  <dc:creator>Dave  Gillaspie</dc:creator>
  <cp:lastModifiedBy>Dave Gillaspie</cp:lastModifiedBy>
  <cp:revision>138</cp:revision>
  <dcterms:created xsi:type="dcterms:W3CDTF">2016-02-07T21:26:39Z</dcterms:created>
  <dcterms:modified xsi:type="dcterms:W3CDTF">2018-04-04T01:34:43Z</dcterms:modified>
</cp:coreProperties>
</file>